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0" r:id="rId1"/>
  </p:sldMasterIdLst>
  <p:notesMasterIdLst>
    <p:notesMasterId r:id="rId52"/>
  </p:notesMasterIdLst>
  <p:sldIdLst>
    <p:sldId id="256" r:id="rId2"/>
    <p:sldId id="326" r:id="rId3"/>
    <p:sldId id="318" r:id="rId4"/>
    <p:sldId id="319" r:id="rId5"/>
    <p:sldId id="285" r:id="rId6"/>
    <p:sldId id="257" r:id="rId7"/>
    <p:sldId id="327" r:id="rId8"/>
    <p:sldId id="287" r:id="rId9"/>
    <p:sldId id="259" r:id="rId10"/>
    <p:sldId id="325" r:id="rId11"/>
    <p:sldId id="329" r:id="rId12"/>
    <p:sldId id="333" r:id="rId13"/>
    <p:sldId id="263" r:id="rId14"/>
    <p:sldId id="334" r:id="rId15"/>
    <p:sldId id="330" r:id="rId16"/>
    <p:sldId id="260" r:id="rId17"/>
    <p:sldId id="320" r:id="rId18"/>
    <p:sldId id="321" r:id="rId19"/>
    <p:sldId id="293" r:id="rId20"/>
    <p:sldId id="299" r:id="rId21"/>
    <p:sldId id="316" r:id="rId22"/>
    <p:sldId id="328" r:id="rId23"/>
    <p:sldId id="268" r:id="rId24"/>
    <p:sldId id="269" r:id="rId25"/>
    <p:sldId id="294" r:id="rId26"/>
    <p:sldId id="324" r:id="rId27"/>
    <p:sldId id="295" r:id="rId28"/>
    <p:sldId id="296" r:id="rId29"/>
    <p:sldId id="332" r:id="rId30"/>
    <p:sldId id="331" r:id="rId31"/>
    <p:sldId id="297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09" r:id="rId42"/>
    <p:sldId id="310" r:id="rId43"/>
    <p:sldId id="312" r:id="rId44"/>
    <p:sldId id="311" r:id="rId45"/>
    <p:sldId id="313" r:id="rId46"/>
    <p:sldId id="292" r:id="rId47"/>
    <p:sldId id="322" r:id="rId48"/>
    <p:sldId id="323" r:id="rId49"/>
    <p:sldId id="314" r:id="rId50"/>
    <p:sldId id="315" r:id="rId51"/>
  </p:sldIdLst>
  <p:sldSz cx="9144000" cy="6858000" type="screen4x3"/>
  <p:notesSz cx="6858000" cy="9144000"/>
  <p:defaultTextStyle>
    <a:defPPr>
      <a:defRPr lang="sk-SK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003300"/>
    <a:srgbClr val="133D31"/>
    <a:srgbClr val="FA7E9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25" autoAdjust="0"/>
    <p:restoredTop sz="94660"/>
  </p:normalViewPr>
  <p:slideViewPr>
    <p:cSldViewPr>
      <p:cViewPr varScale="1">
        <p:scale>
          <a:sx n="69" d="100"/>
          <a:sy n="69" d="100"/>
        </p:scale>
        <p:origin x="-125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63DC399-0A70-4B25-893F-206CB3AA5465}" type="datetimeFigureOut">
              <a:rPr lang="sk-SK"/>
              <a:pPr>
                <a:defRPr/>
              </a:pPr>
              <a:t>15. 2. 2016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k-SK" noProof="0" smtClean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noProof="0" smtClean="0"/>
              <a:t>Kliknite sem a upravte štýly predlohy textu.</a:t>
            </a:r>
          </a:p>
          <a:p>
            <a:pPr lvl="1"/>
            <a:r>
              <a:rPr lang="sk-SK" noProof="0" smtClean="0"/>
              <a:t>Druhá úroveň</a:t>
            </a:r>
          </a:p>
          <a:p>
            <a:pPr lvl="2"/>
            <a:r>
              <a:rPr lang="sk-SK" noProof="0" smtClean="0"/>
              <a:t>Tretia úroveň</a:t>
            </a:r>
          </a:p>
          <a:p>
            <a:pPr lvl="3"/>
            <a:r>
              <a:rPr lang="sk-SK" noProof="0" smtClean="0"/>
              <a:t>Štvrtá úroveň</a:t>
            </a:r>
          </a:p>
          <a:p>
            <a:pPr lvl="4"/>
            <a:r>
              <a:rPr lang="sk-SK" noProof="0" smtClean="0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6CE7A19-6726-4DDC-9B34-31A8A7E88099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E9F0C-ADD2-4BA7-9311-C8C8E5397DBD}" type="datetimeFigureOut">
              <a:rPr lang="sk-SK"/>
              <a:pPr>
                <a:defRPr/>
              </a:pPr>
              <a:t>15. 2. 2016</a:t>
            </a:fld>
            <a:endParaRPr lang="sk-SK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5DFF4-6BC5-4B2B-A6D6-B7018BB955EE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AEF4B-A812-4995-ACC8-8D5CFFF529DA}" type="datetimeFigureOut">
              <a:rPr lang="sk-SK"/>
              <a:pPr>
                <a:defRPr/>
              </a:pPr>
              <a:t>15. 2. 2016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FBE5E-6265-42B3-A2D8-1F97A6FFD052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F8580-1C0E-4A85-9BAC-FF804E0DE925}" type="datetimeFigureOut">
              <a:rPr lang="sk-SK"/>
              <a:pPr>
                <a:defRPr/>
              </a:pPr>
              <a:t>15. 2. 2016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E69939-1644-4591-A98B-35A5C0317682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B9CA7C-C234-49EB-B48F-043596E2366D}" type="datetimeFigureOut">
              <a:rPr lang="sk-SK"/>
              <a:pPr>
                <a:defRPr/>
              </a:pPr>
              <a:t>15. 2. 2016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B2371-9ED8-4C69-BFDF-2DFDF0D96AD0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93FBD-C9B2-488C-B3E4-0AD9A47F0B1A}" type="datetimeFigureOut">
              <a:rPr lang="sk-SK"/>
              <a:pPr>
                <a:defRPr/>
              </a:pPr>
              <a:t>15. 2. 2016</a:t>
            </a:fld>
            <a:endParaRPr lang="sk-SK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3A667-A9B1-4A79-B58C-01B7605E8D21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4207C-483C-4C6F-90DC-052E5F08D2DF}" type="datetimeFigureOut">
              <a:rPr lang="sk-SK"/>
              <a:pPr>
                <a:defRPr/>
              </a:pPr>
              <a:t>15. 2. 2016</a:t>
            </a:fld>
            <a:endParaRPr lang="sk-S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46B6A-B749-40C4-B856-128E8DC66902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E750D-28A0-4D67-98CF-E3EE0C12AF52}" type="datetimeFigureOut">
              <a:rPr lang="sk-SK"/>
              <a:pPr>
                <a:defRPr/>
              </a:pPr>
              <a:t>15. 2. 2016</a:t>
            </a:fld>
            <a:endParaRPr lang="sk-SK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8A607-FFE5-4E9B-80E0-8A9CE24137A9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24145-0A99-4466-B163-D08D7C6E445E}" type="datetimeFigureOut">
              <a:rPr lang="sk-SK"/>
              <a:pPr>
                <a:defRPr/>
              </a:pPr>
              <a:t>15. 2. 2016</a:t>
            </a:fld>
            <a:endParaRPr lang="sk-SK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F88CE-17F0-44BB-A816-EA2ABDE6F2F1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24A52-BDED-4207-B001-FB3EB0E95E0B}" type="datetimeFigureOut">
              <a:rPr lang="sk-SK"/>
              <a:pPr>
                <a:defRPr/>
              </a:pPr>
              <a:t>15. 2. 2016</a:t>
            </a:fld>
            <a:endParaRPr lang="sk-SK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850BC-C01C-46D8-97A1-ECE0647B0307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63A7C-EB51-465C-85E1-6B774C6661DA}" type="datetimeFigureOut">
              <a:rPr lang="sk-SK"/>
              <a:pPr>
                <a:defRPr/>
              </a:pPr>
              <a:t>15. 2. 2016</a:t>
            </a:fld>
            <a:endParaRPr lang="sk-S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A42B0-800F-4AF6-9DB5-3DEA287C8998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k-SK" noProof="0" smtClean="0"/>
              <a:t>Ak chcete pridať obrázok, kliknite na ikonu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B985F-F1E4-49B0-B5ED-95195D8A7D0A}" type="datetimeFigureOut">
              <a:rPr lang="sk-SK"/>
              <a:pPr>
                <a:defRPr/>
              </a:pPr>
              <a:t>15. 2. 2016</a:t>
            </a:fld>
            <a:endParaRPr lang="sk-SK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16795-BB0B-4E27-8F5B-0E5F5777B7E2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en-US" smtClean="0"/>
              <a:t>Upravte štýl predlohy textu.</a:t>
            </a:r>
          </a:p>
          <a:p>
            <a:pPr lvl="1"/>
            <a:r>
              <a:rPr lang="sk-SK" altLang="en-US" smtClean="0"/>
              <a:t>Druhá úroveň</a:t>
            </a:r>
          </a:p>
          <a:p>
            <a:pPr lvl="2"/>
            <a:r>
              <a:rPr lang="sk-SK" altLang="en-US" smtClean="0"/>
              <a:t>Tretia úroveň</a:t>
            </a:r>
          </a:p>
          <a:p>
            <a:pPr lvl="3"/>
            <a:r>
              <a:rPr lang="sk-SK" altLang="en-US" smtClean="0"/>
              <a:t>Štvrtá úroveň</a:t>
            </a:r>
          </a:p>
          <a:p>
            <a:pPr lvl="4"/>
            <a:r>
              <a:rPr lang="sk-SK" altLang="en-US" smtClean="0"/>
              <a:t>Piata úroveň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34CB08A-46E5-4A68-B601-3D3D0F4D8640}" type="datetimeFigureOut">
              <a:rPr lang="sk-SK"/>
              <a:pPr>
                <a:defRPr/>
              </a:pPr>
              <a:t>15. 2. 2016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>
                <a:solidFill>
                  <a:srgbClr val="7F7F7F"/>
                </a:solidFill>
              </a:defRPr>
            </a:lvl1pPr>
          </a:lstStyle>
          <a:p>
            <a:pPr>
              <a:defRPr/>
            </a:pPr>
            <a:fld id="{D8569264-705C-4F81-88F6-4DB454B58F1D}" type="slidenum">
              <a:rPr lang="sk-SK" altLang="sk-SK"/>
              <a:pPr>
                <a:defRPr/>
              </a:pPr>
              <a:t>‹#›</a:t>
            </a:fld>
            <a:endParaRPr lang="sk-SK" alt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91" r:id="rId1"/>
    <p:sldLayoutId id="2147484683" r:id="rId2"/>
    <p:sldLayoutId id="2147484692" r:id="rId3"/>
    <p:sldLayoutId id="2147484684" r:id="rId4"/>
    <p:sldLayoutId id="2147484685" r:id="rId5"/>
    <p:sldLayoutId id="2147484686" r:id="rId6"/>
    <p:sldLayoutId id="2147484687" r:id="rId7"/>
    <p:sldLayoutId id="2147484688" r:id="rId8"/>
    <p:sldLayoutId id="2147484693" r:id="rId9"/>
    <p:sldLayoutId id="2147484689" r:id="rId10"/>
    <p:sldLayoutId id="2147484690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soskromp.edu.sk/foto1213/plesu9.html" TargetMode="External"/><Relationship Id="rId3" Type="http://schemas.openxmlformats.org/officeDocument/2006/relationships/image" Target="../media/image81.jpeg"/><Relationship Id="rId7" Type="http://schemas.openxmlformats.org/officeDocument/2006/relationships/image" Target="../media/image83.jpeg"/><Relationship Id="rId2" Type="http://schemas.openxmlformats.org/officeDocument/2006/relationships/hyperlink" Target="http://www.ssoskromp.edu.sk/foto1213/plesp16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soskromp.edu.sk/foto1213/plesu4.html" TargetMode="External"/><Relationship Id="rId5" Type="http://schemas.openxmlformats.org/officeDocument/2006/relationships/image" Target="../media/image82.jpeg"/><Relationship Id="rId4" Type="http://schemas.openxmlformats.org/officeDocument/2006/relationships/hyperlink" Target="http://www.ssoskromp.edu.sk/foto1213/plesp14.html" TargetMode="External"/><Relationship Id="rId9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hyperlink" Target="http://www.ssoskromp.edu.sk/anglicko/home.html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7.png"/><Relationship Id="rId4" Type="http://schemas.openxmlformats.org/officeDocument/2006/relationships/image" Target="../media/image9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1.emf"/><Relationship Id="rId4" Type="http://schemas.openxmlformats.org/officeDocument/2006/relationships/image" Target="../media/image10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4.jpeg"/><Relationship Id="rId2" Type="http://schemas.openxmlformats.org/officeDocument/2006/relationships/hyperlink" Target="http://www.ssoskromp.edu.sk/foto1213/burza3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soskromp.edu.sk/foto1213/gastro8.html" TargetMode="External"/><Relationship Id="rId5" Type="http://schemas.openxmlformats.org/officeDocument/2006/relationships/image" Target="../media/image103.jpeg"/><Relationship Id="rId4" Type="http://schemas.openxmlformats.org/officeDocument/2006/relationships/hyperlink" Target="file:///D:\lenovo_ntb\Documents\www\&#353;kola_aktual\foto1213\uc3.htm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hyperlink" Target="http://www.ssoskromp.edu.sk/foto1213/dvolej12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hyperlink" Target="http://www.ssoskromp.edu.sk/foto1213/chfuts12.html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hyperlink" Target="http://www.google.sk/url?sa=i&amp;rct=j&amp;q=ssos+sez+krompachy&amp;source=images&amp;cd=&amp;cad=rja&amp;docid=Kpjb50p9mo0gjM&amp;tbnid=VnpCKNhOUQecGM:&amp;ved=0CAUQjRw&amp;url=http://ssos.edupage.org/&amp;ei=OE17Uu_RLam20wX214GQDA&amp;bvm=bv.56146854,d.ZGU&amp;psig=AFQjCNFfeWtcKlaxysuZeKrcW3148cTfcA&amp;ust=1383898775036869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soskromp.edu.sk/priestory/adk5.html" TargetMode="External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5" Type="http://schemas.openxmlformats.org/officeDocument/2006/relationships/hyperlink" Target="http://www.ssoskromp.edu.sk/projekt/gp31.html" TargetMode="External"/><Relationship Id="rId4" Type="http://schemas.openxmlformats.org/officeDocument/2006/relationships/image" Target="../media/image1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eg"/><Relationship Id="rId5" Type="http://schemas.openxmlformats.org/officeDocument/2006/relationships/hyperlink" Target="http://www.ssoskromp.edu.sk/projekt/i7.html" TargetMode="External"/><Relationship Id="rId4" Type="http://schemas.openxmlformats.org/officeDocument/2006/relationships/image" Target="../media/image140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eg"/><Relationship Id="rId3" Type="http://schemas.openxmlformats.org/officeDocument/2006/relationships/hyperlink" Target="http://www.ssoskromp.edu.sk/projekt/gp25.html" TargetMode="External"/><Relationship Id="rId7" Type="http://schemas.openxmlformats.org/officeDocument/2006/relationships/hyperlink" Target="http://www.ssoskromp.edu.sk/projekt/gp24.html" TargetMode="External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jpeg"/><Relationship Id="rId5" Type="http://schemas.openxmlformats.org/officeDocument/2006/relationships/hyperlink" Target="http://www.ssoskromp.edu.sk/priestory/sjl2.html" TargetMode="External"/><Relationship Id="rId4" Type="http://schemas.openxmlformats.org/officeDocument/2006/relationships/image" Target="../media/image1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7" Type="http://schemas.openxmlformats.org/officeDocument/2006/relationships/image" Target="../media/image149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soskromp.edu.sk/priestory/jazyk5.html" TargetMode="External"/><Relationship Id="rId5" Type="http://schemas.openxmlformats.org/officeDocument/2006/relationships/image" Target="../media/image148.jpeg"/><Relationship Id="rId4" Type="http://schemas.openxmlformats.org/officeDocument/2006/relationships/hyperlink" Target="http://www.ssoskromp.edu.sk/priestory/jazyk4.html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soskromp.edu.sk/projekt/gp47.html" TargetMode="External"/><Relationship Id="rId3" Type="http://schemas.openxmlformats.org/officeDocument/2006/relationships/image" Target="../media/image154.jpeg"/><Relationship Id="rId7" Type="http://schemas.openxmlformats.org/officeDocument/2006/relationships/image" Target="../media/image156.jpeg"/><Relationship Id="rId2" Type="http://schemas.openxmlformats.org/officeDocument/2006/relationships/hyperlink" Target="http://www.ssoskromp.edu.sk/priestory/elm4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soskromp.edu.sk/projekt/gp50.html" TargetMode="External"/><Relationship Id="rId5" Type="http://schemas.openxmlformats.org/officeDocument/2006/relationships/image" Target="../media/image155.jpeg"/><Relationship Id="rId4" Type="http://schemas.openxmlformats.org/officeDocument/2006/relationships/hyperlink" Target="http://www.ssoskromp.edu.sk/priestory/elm5.html" TargetMode="External"/><Relationship Id="rId9" Type="http://schemas.openxmlformats.org/officeDocument/2006/relationships/image" Target="../media/image15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soskromp.edu.sk/foto1213/vyrad4.html" TargetMode="External"/><Relationship Id="rId3" Type="http://schemas.openxmlformats.org/officeDocument/2006/relationships/image" Target="../media/image160.jpeg"/><Relationship Id="rId7" Type="http://schemas.openxmlformats.org/officeDocument/2006/relationships/image" Target="../media/image162.jpeg"/><Relationship Id="rId2" Type="http://schemas.openxmlformats.org/officeDocument/2006/relationships/hyperlink" Target="http://www.ssoskromp.edu.sk/priestory/aula3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soskromp.edu.sk/foto1213/vyrad3.html" TargetMode="External"/><Relationship Id="rId5" Type="http://schemas.openxmlformats.org/officeDocument/2006/relationships/image" Target="../media/image161.jpeg"/><Relationship Id="rId4" Type="http://schemas.openxmlformats.org/officeDocument/2006/relationships/hyperlink" Target="http://www.ssoskromp.edu.sk/priestory/aula1.html" TargetMode="External"/><Relationship Id="rId9" Type="http://schemas.openxmlformats.org/officeDocument/2006/relationships/image" Target="../media/image16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3" Type="http://schemas.openxmlformats.org/officeDocument/2006/relationships/hyperlink" Target="http://www.ssoskromp.edu.sk/plav/plav7.html" TargetMode="External"/><Relationship Id="rId7" Type="http://schemas.openxmlformats.org/officeDocument/2006/relationships/hyperlink" Target="http://www.ssoskromp.edu.sk/plav/plav5.html" TargetMode="External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jpeg"/><Relationship Id="rId5" Type="http://schemas.openxmlformats.org/officeDocument/2006/relationships/hyperlink" Target="http://www.ssoskromp.edu.sk/plav/plav3.html" TargetMode="External"/><Relationship Id="rId4" Type="http://schemas.openxmlformats.org/officeDocument/2006/relationships/image" Target="../media/image169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soskromp.edu.sk/priestory/jedalen6.html" TargetMode="External"/><Relationship Id="rId3" Type="http://schemas.openxmlformats.org/officeDocument/2006/relationships/image" Target="../media/image172.jpeg"/><Relationship Id="rId7" Type="http://schemas.openxmlformats.org/officeDocument/2006/relationships/image" Target="../media/image174.jpeg"/><Relationship Id="rId2" Type="http://schemas.openxmlformats.org/officeDocument/2006/relationships/hyperlink" Target="http://www.ssoskromp.edu.sk/priestory/jedalen7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soskromp.edu.sk/priestory/jedalen5.html" TargetMode="External"/><Relationship Id="rId5" Type="http://schemas.openxmlformats.org/officeDocument/2006/relationships/image" Target="../media/image173.jpeg"/><Relationship Id="rId4" Type="http://schemas.openxmlformats.org/officeDocument/2006/relationships/hyperlink" Target="http://www.ssoskromp.edu.sk/priestory/jedalen8.html" TargetMode="External"/><Relationship Id="rId9" Type="http://schemas.openxmlformats.org/officeDocument/2006/relationships/image" Target="../media/image175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soskromp.edu.sk/foto1213/chvol1zk3.html" TargetMode="External"/><Relationship Id="rId3" Type="http://schemas.openxmlformats.org/officeDocument/2006/relationships/image" Target="../media/image176.jpeg"/><Relationship Id="rId7" Type="http://schemas.openxmlformats.org/officeDocument/2006/relationships/image" Target="../media/image178.jpeg"/><Relationship Id="rId2" Type="http://schemas.openxmlformats.org/officeDocument/2006/relationships/hyperlink" Target="http://www.ssoskromp.edu.sk/foto1213/mixvolej2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soskromp.edu.sk/foto1213/mixvolej10.html" TargetMode="External"/><Relationship Id="rId5" Type="http://schemas.openxmlformats.org/officeDocument/2006/relationships/image" Target="../media/image177.jpeg"/><Relationship Id="rId4" Type="http://schemas.openxmlformats.org/officeDocument/2006/relationships/hyperlink" Target="http://www.ssoskromp.edu.sk/foto1213/mixvolej5.html" TargetMode="External"/><Relationship Id="rId9" Type="http://schemas.openxmlformats.org/officeDocument/2006/relationships/image" Target="../media/image179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soskromp.edu.sk/priestory/ubytovna4.html" TargetMode="External"/><Relationship Id="rId3" Type="http://schemas.openxmlformats.org/officeDocument/2006/relationships/image" Target="../media/image180.jpeg"/><Relationship Id="rId7" Type="http://schemas.openxmlformats.org/officeDocument/2006/relationships/image" Target="../media/image182.jpeg"/><Relationship Id="rId2" Type="http://schemas.openxmlformats.org/officeDocument/2006/relationships/hyperlink" Target="http://www.ssoskromp.edu.sk/priestory/ubytovna2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soskromp.edu.sk/priestory/ubytovna5.html" TargetMode="External"/><Relationship Id="rId5" Type="http://schemas.openxmlformats.org/officeDocument/2006/relationships/image" Target="../media/image181.jpeg"/><Relationship Id="rId4" Type="http://schemas.openxmlformats.org/officeDocument/2006/relationships/hyperlink" Target="http://www.ssoskromp.edu.sk/priestory/ubytovna3.html" TargetMode="External"/><Relationship Id="rId9" Type="http://schemas.openxmlformats.org/officeDocument/2006/relationships/image" Target="../media/image18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ssos.edupage.org/" TargetMode="External"/><Relationship Id="rId2" Type="http://schemas.openxmlformats.org/officeDocument/2006/relationships/hyperlink" Target="http://www.ssoskromp.edu.sk/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93524" y="188640"/>
            <a:ext cx="9324528" cy="1080120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 marL="18288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sk-SK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endPos="0" dir="5400000" sy="-100000" algn="bl" rotWithShape="0"/>
                </a:effectLst>
                <a:latin typeface="Californian FB" pitchFamily="18" charset="0"/>
              </a:rPr>
              <a:t>Súkromná spojená </a:t>
            </a:r>
            <a:r>
              <a:rPr lang="sk-SK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endPos="0" dir="5400000" sy="-100000" algn="bl" rotWithShape="0"/>
                </a:effectLst>
                <a:latin typeface="Californian FB" pitchFamily="18" charset="0"/>
              </a:rPr>
              <a:t>š</a:t>
            </a:r>
            <a:r>
              <a:rPr lang="sk-SK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endPos="0" dir="5400000" sy="-100000" algn="bl" rotWithShape="0"/>
                </a:effectLst>
                <a:latin typeface="Californian FB" pitchFamily="18" charset="0"/>
              </a:rPr>
              <a:t>kola SEZ Krompachy</a:t>
            </a:r>
            <a:endParaRPr lang="sk-SK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endPos="0" dir="5400000" sy="-100000" algn="bl" rotWithShape="0"/>
              </a:effectLst>
              <a:latin typeface="Californian FB" pitchFamily="18" charset="0"/>
            </a:endParaRP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002" y="908721"/>
            <a:ext cx="8647477" cy="5738282"/>
          </a:xfrm>
          <a:prstGeom prst="rect">
            <a:avLst/>
          </a:prstGeom>
          <a:noFill/>
          <a:ln>
            <a:noFill/>
          </a:ln>
          <a:effectLst>
            <a:softEdge rad="6731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6121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6768" y="0"/>
            <a:ext cx="9036496" cy="1196752"/>
          </a:xfrm>
        </p:spPr>
        <p:txBody>
          <a:bodyPr/>
          <a:lstStyle/>
          <a:p>
            <a:pPr marL="0" indent="0" algn="ctr">
              <a:buFont typeface="Georgia" pitchFamily="18" charset="0"/>
              <a:buNone/>
              <a:defRPr/>
            </a:pPr>
            <a:r>
              <a:rPr lang="sk-SK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MECHANIK POČÍTAČOVÝCH SIETÍ</a:t>
            </a:r>
            <a:br>
              <a:rPr lang="sk-SK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endParaRPr lang="sk-SK" sz="2800" dirty="0"/>
          </a:p>
        </p:txBody>
      </p:sp>
      <p:pic>
        <p:nvPicPr>
          <p:cNvPr id="14339" name="Picture 2" descr="C:\foto ODV\foto IV. MPS\foto MPS Hudák vizualizér pri vyučovaní\DSCF27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925513"/>
            <a:ext cx="3265488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3" descr="C:\foto ODV\foto IV. MPS\IV. CM test osciloskopom\DSCF3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3789363"/>
            <a:ext cx="3265488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4" descr="C:\foto ODV\foto IV. MPS\MPS 12.5.2014\DSCF20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4300" y="922338"/>
            <a:ext cx="3355975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5" descr="C:\foto ODV\foto IV. MPS\opravy PC III. CM\DSCF22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4300" y="3762375"/>
            <a:ext cx="3355975" cy="285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 rot="16200000">
            <a:off x="5259388" y="3114675"/>
            <a:ext cx="5970588" cy="1296987"/>
          </a:xfrm>
        </p:spPr>
        <p:txBody>
          <a:bodyPr/>
          <a:lstStyle/>
          <a:p>
            <a:pPr algn="ctr">
              <a:defRPr/>
            </a:pPr>
            <a:r>
              <a:rPr lang="sk-SK" sz="4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PRAKTICKÉ VYUČOVANIE 26 82 K</a:t>
            </a:r>
            <a:r>
              <a:rPr lang="sk-SK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sk-SK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endParaRPr lang="sk-SK" sz="4000" dirty="0"/>
          </a:p>
        </p:txBody>
      </p:sp>
    </p:spTree>
  </p:cSld>
  <p:clrMapOvr>
    <a:masterClrMapping/>
  </p:clrMapOvr>
  <p:transition spd="slow" advTm="6018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ázok 1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7950" y="4899025"/>
            <a:ext cx="2686050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Obrázok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62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Obrázok 1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56000" y="3179763"/>
            <a:ext cx="3411538" cy="206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Obrázok 1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4638" y="3201988"/>
            <a:ext cx="2519362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Obrázok 14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62325" y="5094288"/>
            <a:ext cx="3124200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52775" y="5443538"/>
            <a:ext cx="3506788" cy="1112837"/>
          </a:xfrm>
        </p:spPr>
        <p:txBody>
          <a:bodyPr/>
          <a:lstStyle/>
          <a:p>
            <a:pPr>
              <a:defRPr/>
            </a:pPr>
            <a:endParaRPr lang="sk-SK" dirty="0"/>
          </a:p>
        </p:txBody>
      </p:sp>
      <p:sp>
        <p:nvSpPr>
          <p:cNvPr id="15368" name="Zástupný symbol textu 2"/>
          <p:cNvSpPr>
            <a:spLocks noGrp="1"/>
          </p:cNvSpPr>
          <p:nvPr>
            <p:ph type="body" idx="1"/>
          </p:nvPr>
        </p:nvSpPr>
        <p:spPr>
          <a:xfrm>
            <a:off x="2022475" y="4606925"/>
            <a:ext cx="5970588" cy="836613"/>
          </a:xfrm>
        </p:spPr>
        <p:txBody>
          <a:bodyPr/>
          <a:lstStyle/>
          <a:p>
            <a:endParaRPr lang="sk-SK" altLang="sk-SK" smtClean="0"/>
          </a:p>
        </p:txBody>
      </p:sp>
      <p:pic>
        <p:nvPicPr>
          <p:cNvPr id="15369" name="Obrázok 9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627188"/>
            <a:ext cx="9144000" cy="157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Obrázok 10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644900"/>
            <a:ext cx="3373438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Obrázok 11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1285121">
            <a:off x="2168525" y="2928938"/>
            <a:ext cx="2520950" cy="18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688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352928" cy="2016224"/>
          </a:xfrm>
        </p:spPr>
        <p:txBody>
          <a:bodyPr/>
          <a:lstStyle/>
          <a:p>
            <a:pPr marL="0" indent="0" algn="just">
              <a:buFont typeface="Georgia" pitchFamily="18" charset="0"/>
              <a:buNone/>
              <a:defRPr/>
            </a:pPr>
            <a:r>
              <a:rPr lang="sk-SK" sz="2000" dirty="0"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V elektrotechnických odboroch sa žiaci podľa </a:t>
            </a:r>
            <a:r>
              <a:rPr lang="sk-SK" sz="2000"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zamerania </a:t>
            </a:r>
            <a:r>
              <a:rPr lang="sk-SK" sz="2000" smtClean="0"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okrem </a:t>
            </a:r>
            <a:r>
              <a:rPr lang="sk-SK" sz="2000" dirty="0"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iného vzdelávajú aj v oblasti komplexných moderných elektroinštalácií, k čomu patria domové elektroinštalácie , počítačové a dátové siete, zabezpečovacie a kamerové systémy, osvetľovacia technika, telefóny a dorozumievacie zariadenia, vzdialené ovládanie a iné.</a:t>
            </a:r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489877"/>
            <a:ext cx="2808312" cy="1779196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5780" y="2489876"/>
            <a:ext cx="3312368" cy="194687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9981" y="4413149"/>
            <a:ext cx="3566170" cy="21842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8148" y="4861495"/>
            <a:ext cx="2606331" cy="17358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748" y="4376862"/>
            <a:ext cx="2200045" cy="18478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656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7669" y="2200843"/>
            <a:ext cx="2149798" cy="25699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938" y="765175"/>
            <a:ext cx="4341812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213" y="2482850"/>
            <a:ext cx="3336925" cy="250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7" descr="C:\Users\Marcel\Desktop\Fotky\foto ODV\foto ELM\I. A údržby Plaváreň\DSCF21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765175"/>
            <a:ext cx="3671888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07504" y="1000108"/>
            <a:ext cx="8568952" cy="5597244"/>
          </a:xfrm>
          <a:ln>
            <a:miter lim="800000"/>
            <a:headEnd/>
            <a:tailEnd/>
          </a:ln>
          <a:extLst/>
        </p:spPr>
        <p:txBody>
          <a:bodyPr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sk-SK" sz="1600" b="0" dirty="0" smtClean="0">
                <a:solidFill>
                  <a:schemeClr val="accent1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Absolventi ovládajú:</a:t>
            </a:r>
            <a:br>
              <a:rPr lang="sk-SK" sz="1600" b="0" dirty="0" smtClean="0">
                <a:solidFill>
                  <a:schemeClr val="accent1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</a:br>
            <a:r>
              <a:rPr lang="sk-SK" sz="1600" b="0" dirty="0" smtClean="0">
                <a:solidFill>
                  <a:schemeClr val="accent1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- funkcie </a:t>
            </a:r>
            <a:r>
              <a:rPr lang="sk-SK" sz="1600" b="0" dirty="0">
                <a:solidFill>
                  <a:schemeClr val="accent1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a </a:t>
            </a:r>
            <a:r>
              <a:rPr lang="sk-SK" sz="1600" b="0" dirty="0" smtClean="0">
                <a:solidFill>
                  <a:schemeClr val="accent1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konštrukcie rôznych typov</a:t>
            </a:r>
            <a:br>
              <a:rPr lang="sk-SK" sz="1600" b="0" dirty="0" smtClean="0">
                <a:solidFill>
                  <a:schemeClr val="accent1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</a:br>
            <a:r>
              <a:rPr lang="sk-SK" sz="1600" b="0" dirty="0">
                <a:solidFill>
                  <a:schemeClr val="accent1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 </a:t>
            </a:r>
            <a:r>
              <a:rPr lang="sk-SK" sz="1600" b="0" dirty="0" smtClean="0">
                <a:solidFill>
                  <a:schemeClr val="accent1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  elektrických  strojov a prístrojov,</a:t>
            </a:r>
            <a:br>
              <a:rPr lang="sk-SK" sz="1600" b="0" dirty="0" smtClean="0">
                <a:solidFill>
                  <a:schemeClr val="accent1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</a:br>
            <a:r>
              <a:rPr lang="sk-SK" sz="1600" b="0" dirty="0" smtClean="0">
                <a:solidFill>
                  <a:schemeClr val="accent1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- rozvod elektrickej energie, a zásady</a:t>
            </a:r>
            <a:br>
              <a:rPr lang="sk-SK" sz="1600" b="0" dirty="0" smtClean="0">
                <a:solidFill>
                  <a:schemeClr val="accent1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</a:br>
            <a:r>
              <a:rPr lang="sk-SK" sz="1600" b="0" dirty="0">
                <a:solidFill>
                  <a:schemeClr val="accent1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 </a:t>
            </a:r>
            <a:r>
              <a:rPr lang="sk-SK" sz="1600" b="0" dirty="0" smtClean="0">
                <a:solidFill>
                  <a:schemeClr val="accent1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 jej využitia.</a:t>
            </a:r>
            <a:br>
              <a:rPr lang="sk-SK" sz="1600" b="0" dirty="0" smtClean="0">
                <a:solidFill>
                  <a:schemeClr val="accent1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</a:br>
            <a:r>
              <a:rPr lang="sk-SK" sz="1600" dirty="0"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	</a:t>
            </a:r>
            <a:r>
              <a:rPr lang="sk-SK" sz="1600" b="0" dirty="0" smtClean="0"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/>
            </a:r>
            <a:br>
              <a:rPr lang="sk-SK" sz="1600" b="0" dirty="0" smtClean="0"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</a:br>
            <a:r>
              <a:rPr lang="sk-SK" sz="1600" b="0" dirty="0"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/>
            </a:r>
            <a:br>
              <a:rPr lang="sk-SK" sz="1600" b="0" dirty="0"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</a:br>
            <a:r>
              <a:rPr lang="sk-SK" sz="1600" b="0" dirty="0" smtClean="0">
                <a:solidFill>
                  <a:schemeClr val="accent1">
                    <a:lumMod val="75000"/>
                  </a:schemeClr>
                </a:solidFill>
                <a:effectLst/>
                <a:latin typeface="Comic Sans MS" pitchFamily="66" charset="0"/>
              </a:rPr>
              <a:t>Predmety:</a:t>
            </a:r>
            <a:r>
              <a:rPr lang="sk-SK" sz="1600" b="0" dirty="0" smtClean="0">
                <a:solidFill>
                  <a:schemeClr val="tx1"/>
                </a:solidFill>
                <a:effectLst/>
                <a:latin typeface="Comic Sans MS" pitchFamily="66" charset="0"/>
              </a:rPr>
              <a:t> základy elektrotechniky, elektrické merania, základy elektroniky, elektrické stroje a prístroje, využitie elektrickej energie, grafické systémy v  silnoprúdovej technike</a:t>
            </a:r>
            <a:r>
              <a:rPr lang="sk-SK" sz="1600" b="0" dirty="0">
                <a:solidFill>
                  <a:schemeClr val="tx1"/>
                </a:solidFill>
                <a:effectLst/>
                <a:latin typeface="Comic Sans MS" pitchFamily="66" charset="0"/>
              </a:rPr>
              <a:t>	</a:t>
            </a:r>
            <a:r>
              <a:rPr lang="sk-SK" sz="1600" b="0" dirty="0" smtClean="0">
                <a:solidFill>
                  <a:schemeClr val="tx1"/>
                </a:solidFill>
                <a:effectLst/>
                <a:latin typeface="Comic Sans MS" pitchFamily="66" charset="0"/>
              </a:rPr>
              <a:t/>
            </a:r>
            <a:br>
              <a:rPr lang="sk-SK" sz="1600" b="0" dirty="0" smtClean="0">
                <a:solidFill>
                  <a:schemeClr val="tx1"/>
                </a:solidFill>
                <a:effectLst/>
                <a:latin typeface="Comic Sans MS" pitchFamily="66" charset="0"/>
              </a:rPr>
            </a:br>
            <a:r>
              <a:rPr lang="sk-SK" sz="1600" b="0" dirty="0" smtClean="0">
                <a:solidFill>
                  <a:schemeClr val="accent1">
                    <a:lumMod val="75000"/>
                  </a:schemeClr>
                </a:solidFill>
                <a:effectLst/>
                <a:latin typeface="Comic Sans MS" pitchFamily="66" charset="0"/>
              </a:rPr>
              <a:t>Doklad o vzdelaní: </a:t>
            </a:r>
            <a:r>
              <a:rPr lang="sk-SK" sz="1600" b="0" dirty="0" smtClean="0">
                <a:solidFill>
                  <a:schemeClr val="tx1"/>
                </a:solidFill>
                <a:effectLst/>
                <a:latin typeface="Comic Sans MS" pitchFamily="66" charset="0"/>
              </a:rPr>
              <a:t>výučný list, maturitné vysvedčenie</a:t>
            </a:r>
            <a:r>
              <a:rPr lang="sk-SK" sz="2400" b="0" dirty="0">
                <a:solidFill>
                  <a:schemeClr val="tx1"/>
                </a:solidFill>
                <a:effectLst/>
                <a:latin typeface="Comic Sans MS" pitchFamily="66" charset="0"/>
              </a:rPr>
              <a:t/>
            </a:r>
            <a:br>
              <a:rPr lang="sk-SK" sz="2400" b="0" dirty="0">
                <a:solidFill>
                  <a:schemeClr val="tx1"/>
                </a:solidFill>
                <a:effectLst/>
                <a:latin typeface="Comic Sans MS" pitchFamily="66" charset="0"/>
              </a:rPr>
            </a:br>
            <a:endParaRPr lang="sk-SK" sz="2400" b="0" dirty="0"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2" name="Zástupný symbol textu 4"/>
          <p:cNvSpPr>
            <a:spLocks noGrp="1"/>
          </p:cNvSpPr>
          <p:nvPr>
            <p:ph type="body" idx="1"/>
          </p:nvPr>
        </p:nvSpPr>
        <p:spPr>
          <a:xfrm>
            <a:off x="1214438" y="115888"/>
            <a:ext cx="6259512" cy="792162"/>
          </a:xfrm>
        </p:spPr>
        <p:txBody>
          <a:bodyPr rtlCol="0">
            <a:normAutofit/>
          </a:bodyPr>
          <a:lstStyle/>
          <a:p>
            <a:pPr algn="ctr"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sk-SK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MECHANIK ELEKTROTECHNIK</a:t>
            </a:r>
          </a:p>
        </p:txBody>
      </p:sp>
      <p:sp>
        <p:nvSpPr>
          <p:cNvPr id="15367" name="BlokTextu 1"/>
          <p:cNvSpPr txBox="1">
            <a:spLocks noChangeArrowheads="1"/>
          </p:cNvSpPr>
          <p:nvPr/>
        </p:nvSpPr>
        <p:spPr bwMode="auto">
          <a:xfrm>
            <a:off x="41275" y="3519488"/>
            <a:ext cx="3714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sk-SK" altLang="en-US" sz="1400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Škola pružne reaguje na požiadavky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sk-SK" altLang="en-US" sz="1400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trhu práce zariaďovaním nových odborov</a:t>
            </a:r>
            <a:endParaRPr lang="en-US" altLang="en-US" sz="1400" b="1" dirty="0" smtClean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17416" name="BlokTextu 5"/>
          <p:cNvSpPr txBox="1">
            <a:spLocks noChangeArrowheads="1"/>
          </p:cNvSpPr>
          <p:nvPr/>
        </p:nvSpPr>
        <p:spPr bwMode="auto">
          <a:xfrm>
            <a:off x="123825" y="5732463"/>
            <a:ext cx="20224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sk-SK" altLang="en-US" sz="1600" b="1">
                <a:solidFill>
                  <a:srgbClr val="FF0000"/>
                </a:solidFill>
              </a:rPr>
              <a:t>V čom vynikáme ...</a:t>
            </a:r>
            <a:endParaRPr lang="en-US" altLang="en-US" sz="1600" b="1">
              <a:solidFill>
                <a:srgbClr val="FF0000"/>
              </a:solidFill>
            </a:endParaRPr>
          </a:p>
        </p:txBody>
      </p:sp>
      <p:sp>
        <p:nvSpPr>
          <p:cNvPr id="17417" name="BlokTextu 6"/>
          <p:cNvSpPr txBox="1">
            <a:spLocks noChangeArrowheads="1"/>
          </p:cNvSpPr>
          <p:nvPr/>
        </p:nvSpPr>
        <p:spPr bwMode="auto">
          <a:xfrm>
            <a:off x="239713" y="4365625"/>
            <a:ext cx="42179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sk-SK" altLang="en-US" sz="1400" b="1">
                <a:solidFill>
                  <a:srgbClr val="FF0000"/>
                </a:solidFill>
              </a:rPr>
              <a:t>Naša škola je vybavená učebňou </a:t>
            </a:r>
          </a:p>
          <a:p>
            <a:pPr eaLnBrk="1" hangingPunct="1"/>
            <a:r>
              <a:rPr lang="sk-SK" altLang="en-US" sz="1400" b="1">
                <a:solidFill>
                  <a:srgbClr val="FF0000"/>
                </a:solidFill>
              </a:rPr>
              <a:t>kontinuálneho vzdelávania pre kurzy a školenia</a:t>
            </a:r>
            <a:endParaRPr lang="en-US" altLang="en-US" sz="1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6055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84213" y="404813"/>
            <a:ext cx="7453312" cy="1728787"/>
          </a:xfrm>
        </p:spPr>
        <p:txBody>
          <a:bodyPr/>
          <a:lstStyle/>
          <a:p>
            <a:pPr algn="just">
              <a:defRPr/>
            </a:pPr>
            <a:r>
              <a:rPr lang="sk-SK" dirty="0">
                <a:solidFill>
                  <a:schemeClr val="tx1"/>
                </a:solidFill>
                <a:latin typeface="Comic Sans MS" pitchFamily="66" charset="0"/>
                <a:ea typeface="+mj-ea"/>
                <a:cs typeface="+mj-cs"/>
              </a:rPr>
              <a:t>V odbore mechanik elektrotechnik žiaci výberom voliteľných predmetov po 2. ročníku môžu byť orientovaní na oblasť informačných technológií, oblasť silnoprúdovej techniky alebo oblasť spotrebnej techniky </a:t>
            </a:r>
          </a:p>
        </p:txBody>
      </p:sp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773238"/>
            <a:ext cx="4416425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3449638"/>
            <a:ext cx="4681538" cy="312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90530"/>
            <a:ext cx="2647539" cy="14760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5168868"/>
            <a:ext cx="2376264" cy="16573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6768" y="0"/>
            <a:ext cx="9036496" cy="1196752"/>
          </a:xfrm>
        </p:spPr>
        <p:txBody>
          <a:bodyPr/>
          <a:lstStyle/>
          <a:p>
            <a:pPr marL="0" indent="0" algn="ctr">
              <a:buFont typeface="Georgia" pitchFamily="18" charset="0"/>
              <a:buNone/>
              <a:defRPr/>
            </a:pPr>
            <a:r>
              <a:rPr lang="sk-SK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MECHANIK </a:t>
            </a:r>
            <a:r>
              <a:rPr lang="sk-SK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ELEKTROTECHNIK</a:t>
            </a:r>
            <a:r>
              <a:rPr lang="sk-SK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sk-SK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endParaRPr lang="sk-SK" sz="2800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 rot="16200000">
            <a:off x="5259388" y="3114675"/>
            <a:ext cx="5970588" cy="1296987"/>
          </a:xfrm>
        </p:spPr>
        <p:txBody>
          <a:bodyPr/>
          <a:lstStyle/>
          <a:p>
            <a:pPr algn="ctr">
              <a:defRPr/>
            </a:pPr>
            <a:r>
              <a:rPr lang="sk-SK" sz="40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PRAKTICKÉ VYUČOVANIE 26 97 K</a:t>
            </a:r>
            <a:r>
              <a:rPr lang="sk-SK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sk-SK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endParaRPr lang="sk-SK" sz="4000" dirty="0"/>
          </a:p>
        </p:txBody>
      </p:sp>
      <p:pic>
        <p:nvPicPr>
          <p:cNvPr id="19460" name="Picture 2" descr="C:\foto ODV\foto ME\II.CM 13.4.2015 cvičná práca zosilovač\DSCF32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954088"/>
            <a:ext cx="3265488" cy="265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3" descr="C:\foto ODV\foto ME\práca žiakov II. CM na hodinách PV\DSCF27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0650" y="3789363"/>
            <a:ext cx="3349625" cy="281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5" descr="C:\foto ODV\foto IV. MPS\OV MPS na dielňi\DSCF18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3789363"/>
            <a:ext cx="3265488" cy="281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8" descr="C:\foto ODV\foto IV. MPS\OV MPS na dielňi\DSCF19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30650" y="954088"/>
            <a:ext cx="3349625" cy="265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18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871434">
            <a:off x="450850" y="2165350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65211">
            <a:off x="1150938" y="1552575"/>
            <a:ext cx="2020887" cy="130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79332">
            <a:off x="5387975" y="2792413"/>
            <a:ext cx="2647950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257300"/>
            <a:ext cx="2808287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425" y="1125538"/>
            <a:ext cx="2103438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282" y="1000108"/>
            <a:ext cx="8643966" cy="5542336"/>
          </a:xfrm>
          <a:ln>
            <a:miter lim="800000"/>
            <a:headEnd/>
            <a:tailEnd/>
          </a:ln>
          <a:extLst/>
        </p:spPr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sk-SK" sz="1600" dirty="0" smtClean="0">
                <a:effectLst>
                  <a:outerShdw blurRad="63500" sx="1000" sy="1000" algn="ctr" rotWithShape="0">
                    <a:srgbClr val="000000"/>
                  </a:outerShdw>
                  <a:reflection blurRad="6350" endPos="0" dir="5400000" sy="-100000" algn="bl" rotWithShape="0"/>
                </a:effectLst>
                <a:latin typeface="Comic Sans MS" pitchFamily="66" charset="0"/>
              </a:rPr>
              <a:t>                             - v cestovnom ruchu</a:t>
            </a:r>
            <a:br>
              <a:rPr lang="sk-SK" sz="1600" dirty="0" smtClean="0">
                <a:effectLst>
                  <a:outerShdw blurRad="63500" sx="1000" sy="1000" algn="ctr" rotWithShape="0">
                    <a:srgbClr val="000000"/>
                  </a:outerShdw>
                  <a:reflection blurRad="6350" endPos="0" dir="5400000" sy="-100000" algn="bl" rotWithShape="0"/>
                </a:effectLst>
                <a:latin typeface="Comic Sans MS" pitchFamily="66" charset="0"/>
              </a:rPr>
            </a:br>
            <a:r>
              <a:rPr lang="sk-SK" sz="1600" dirty="0" smtClean="0">
                <a:effectLst>
                  <a:outerShdw blurRad="63500" sx="1000" sy="1000" algn="ctr" rotWithShape="0">
                    <a:srgbClr val="000000"/>
                  </a:outerShdw>
                  <a:reflection blurRad="6350" endPos="0" dir="5400000" sy="-100000" algn="bl" rotWithShape="0"/>
                </a:effectLst>
                <a:latin typeface="Comic Sans MS" pitchFamily="66" charset="0"/>
              </a:rPr>
              <a:t>                        	 - obchod </a:t>
            </a:r>
            <a:r>
              <a:rPr lang="sk-SK" sz="1600" dirty="0">
                <a:effectLst>
                  <a:outerShdw blurRad="63500" sx="1000" sy="1000" algn="ctr" rotWithShape="0">
                    <a:srgbClr val="000000"/>
                  </a:outerShdw>
                  <a:reflection blurRad="6350" endPos="0" dir="5400000" sy="-100000" algn="bl" rotWithShape="0"/>
                </a:effectLst>
                <a:latin typeface="Comic Sans MS" pitchFamily="66" charset="0"/>
              </a:rPr>
              <a:t>a </a:t>
            </a:r>
            <a:r>
              <a:rPr lang="sk-SK" sz="1600" dirty="0" smtClean="0">
                <a:effectLst>
                  <a:outerShdw blurRad="63500" sx="1000" sy="1000" algn="ctr" rotWithShape="0">
                    <a:srgbClr val="000000"/>
                  </a:outerShdw>
                  <a:reflection blurRad="6350" endPos="0" dir="5400000" sy="-100000" algn="bl" rotWithShape="0"/>
                </a:effectLst>
                <a:latin typeface="Comic Sans MS" pitchFamily="66" charset="0"/>
              </a:rPr>
              <a:t>služby</a:t>
            </a:r>
            <a:br>
              <a:rPr lang="sk-SK" sz="1600" dirty="0" smtClean="0">
                <a:effectLst>
                  <a:outerShdw blurRad="63500" sx="1000" sy="1000" algn="ctr" rotWithShape="0">
                    <a:srgbClr val="000000"/>
                  </a:outerShdw>
                  <a:reflection blurRad="6350" endPos="0" dir="5400000" sy="-100000" algn="bl" rotWithShape="0"/>
                </a:effectLst>
                <a:latin typeface="Comic Sans MS" pitchFamily="66" charset="0"/>
              </a:rPr>
            </a:br>
            <a:r>
              <a:rPr lang="sk-SK" sz="1600" dirty="0" smtClean="0">
                <a:effectLst>
                  <a:outerShdw blurRad="63500" sx="1000" sy="1000" algn="ctr" rotWithShape="0">
                    <a:srgbClr val="000000"/>
                  </a:outerShdw>
                  <a:reflection blurRad="6350" endPos="0" dir="5400000" sy="-100000" algn="bl" rotWithShape="0"/>
                </a:effectLst>
                <a:latin typeface="Comic Sans MS" pitchFamily="66" charset="0"/>
              </a:rPr>
              <a:t>                             - logistika</a:t>
            </a:r>
            <a:br>
              <a:rPr lang="sk-SK" sz="1600" dirty="0" smtClean="0">
                <a:effectLst>
                  <a:outerShdw blurRad="63500" sx="1000" sy="1000" algn="ctr" rotWithShape="0">
                    <a:srgbClr val="000000"/>
                  </a:outerShdw>
                  <a:reflection blurRad="6350" endPos="0" dir="5400000" sy="-100000" algn="bl" rotWithShape="0"/>
                </a:effectLst>
                <a:latin typeface="Comic Sans MS" pitchFamily="66" charset="0"/>
              </a:rPr>
            </a:br>
            <a:r>
              <a:rPr lang="sk-SK" sz="1600" dirty="0">
                <a:effectLst>
                  <a:outerShdw blurRad="63500" sx="1000" sy="1000" algn="ctr" rotWithShape="0">
                    <a:srgbClr val="000000"/>
                  </a:outerShdw>
                  <a:reflection blurRad="6350" endPos="0" dir="5400000" sy="-100000" algn="bl" rotWithShape="0"/>
                </a:effectLst>
                <a:latin typeface="Comic Sans MS" pitchFamily="66" charset="0"/>
              </a:rPr>
              <a:t/>
            </a:r>
            <a:br>
              <a:rPr lang="sk-SK" sz="1600" dirty="0">
                <a:effectLst>
                  <a:outerShdw blurRad="63500" sx="1000" sy="1000" algn="ctr" rotWithShape="0">
                    <a:srgbClr val="000000"/>
                  </a:outerShdw>
                  <a:reflection blurRad="6350" endPos="0" dir="5400000" sy="-100000" algn="bl" rotWithShape="0"/>
                </a:effectLst>
                <a:latin typeface="Comic Sans MS" pitchFamily="66" charset="0"/>
              </a:rPr>
            </a:br>
            <a:r>
              <a:rPr lang="sk-SK" sz="1600" dirty="0" smtClean="0">
                <a:effectLst>
                  <a:outerShdw blurRad="63500" sx="1000" sy="1000" algn="ctr" rotWithShape="0">
                    <a:srgbClr val="000000"/>
                  </a:outerShdw>
                  <a:reflection blurRad="6350" endPos="0" dir="5400000" sy="-100000" algn="bl" rotWithShape="0"/>
                </a:effectLst>
                <a:latin typeface="Comic Sans MS" pitchFamily="66" charset="0"/>
              </a:rPr>
              <a:t/>
            </a:r>
            <a:br>
              <a:rPr lang="sk-SK" sz="1600" dirty="0" smtClean="0">
                <a:effectLst>
                  <a:outerShdw blurRad="63500" sx="1000" sy="1000" algn="ctr" rotWithShape="0">
                    <a:srgbClr val="000000"/>
                  </a:outerShdw>
                  <a:reflection blurRad="6350" endPos="0" dir="5400000" sy="-100000" algn="bl" rotWithShape="0"/>
                </a:effectLst>
                <a:latin typeface="Comic Sans MS" pitchFamily="66" charset="0"/>
              </a:rPr>
            </a:br>
            <a:r>
              <a:rPr lang="sk-SK" sz="1600" b="0" dirty="0" smtClean="0">
                <a:solidFill>
                  <a:schemeClr val="accent5">
                    <a:lumMod val="50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Odbor je zameraný na výchovu hotelovo a ekonomicky kvalifikovaných odborníkov s orientáciou na manažérske pôsobenie. </a:t>
            </a:r>
            <a:r>
              <a:rPr lang="sk-SK" sz="1600" b="0" dirty="0" smtClean="0">
                <a:solidFill>
                  <a:schemeClr val="bg2">
                    <a:lumMod val="50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/>
            </a:r>
            <a:br>
              <a:rPr lang="sk-SK" sz="1600" b="0" dirty="0" smtClean="0">
                <a:solidFill>
                  <a:schemeClr val="bg2">
                    <a:lumMod val="50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</a:br>
            <a:r>
              <a:rPr lang="sk-SK" sz="1600" b="0" dirty="0" smtClean="0">
                <a:solidFill>
                  <a:schemeClr val="bg2">
                    <a:lumMod val="50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/>
            </a:r>
            <a:br>
              <a:rPr lang="sk-SK" sz="1600" b="0" dirty="0" smtClean="0">
                <a:solidFill>
                  <a:schemeClr val="bg2">
                    <a:lumMod val="50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</a:br>
            <a:r>
              <a:rPr lang="sk-SK" sz="1600" b="0" dirty="0" smtClean="0">
                <a:solidFill>
                  <a:schemeClr val="accent1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Predmety:</a:t>
            </a:r>
            <a:r>
              <a:rPr lang="sk-SK" sz="1600" b="0" dirty="0" smtClean="0">
                <a:solidFill>
                  <a:schemeClr val="tx1"/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 ekonomika, marketing, služby a cestovný ruch, administratíva  a korešpondencia, účtovníctvo, hospodárska geografia, manažment a logistika.</a:t>
            </a:r>
            <a:br>
              <a:rPr lang="sk-SK" sz="1600" b="0" dirty="0" smtClean="0">
                <a:solidFill>
                  <a:schemeClr val="tx1"/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</a:br>
            <a:r>
              <a:rPr lang="sk-SK" sz="1600" b="0" dirty="0" smtClean="0">
                <a:solidFill>
                  <a:schemeClr val="tx1"/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/>
            </a:r>
            <a:br>
              <a:rPr lang="sk-SK" sz="1600" b="0" dirty="0" smtClean="0">
                <a:solidFill>
                  <a:schemeClr val="tx1"/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</a:br>
            <a:r>
              <a:rPr lang="sk-SK" sz="1600" b="0" dirty="0" smtClean="0">
                <a:solidFill>
                  <a:schemeClr val="accent1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Doklad o vzdelaní: </a:t>
            </a:r>
            <a:r>
              <a:rPr lang="sk-SK" sz="1600" b="0" dirty="0" smtClean="0">
                <a:solidFill>
                  <a:schemeClr val="tx1"/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maturitné vysvedčenie, výučný list </a:t>
            </a:r>
            <a:r>
              <a:rPr lang="sk-SK" sz="1600" b="0" dirty="0" smtClean="0"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	</a:t>
            </a:r>
            <a:r>
              <a:rPr lang="sk-SK" sz="1600" b="0" dirty="0" smtClean="0">
                <a:effectLst>
                  <a:reflection blurRad="6350" endPos="0" dir="5400000" sy="-100000" algn="bl" rotWithShape="0"/>
                </a:effectLst>
              </a:rPr>
              <a:t/>
            </a:r>
            <a:br>
              <a:rPr lang="sk-SK" sz="1600" b="0" dirty="0" smtClean="0">
                <a:effectLst>
                  <a:reflection blurRad="6350" endPos="0" dir="5400000" sy="-100000" algn="bl" rotWithShape="0"/>
                </a:effectLst>
              </a:rPr>
            </a:br>
            <a:endParaRPr lang="sk-SK" sz="1600" b="0" dirty="0">
              <a:effectLst>
                <a:reflection blurRad="6350" endPos="0" dir="5400000" sy="-100000" algn="bl" rotWithShape="0"/>
              </a:effectLst>
            </a:endParaRP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714500" y="115888"/>
            <a:ext cx="5970588" cy="792162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2"/>
              <a:buNone/>
              <a:defRPr/>
            </a:pPr>
            <a:r>
              <a:rPr lang="sk-SK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PRACOVNÍK MARKETINGU</a:t>
            </a:r>
            <a:endParaRPr lang="sk-SK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048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4913" y="333375"/>
            <a:ext cx="2859087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490" name="BlokTextu 3"/>
          <p:cNvSpPr txBox="1">
            <a:spLocks noChangeArrowheads="1"/>
          </p:cNvSpPr>
          <p:nvPr/>
        </p:nvSpPr>
        <p:spPr bwMode="auto">
          <a:xfrm rot="1763256">
            <a:off x="515938" y="946150"/>
            <a:ext cx="347186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sk-SK" altLang="en-US" sz="1400" b="1">
                <a:solidFill>
                  <a:srgbClr val="C00000"/>
                </a:solidFill>
              </a:rPr>
              <a:t>Spolupráca s firmou Tesco na projekte</a:t>
            </a:r>
          </a:p>
          <a:p>
            <a:pPr algn="ctr" eaLnBrk="1" hangingPunct="1"/>
            <a:r>
              <a:rPr lang="sk-SK" altLang="en-US" sz="1400" b="1">
                <a:solidFill>
                  <a:srgbClr val="C00000"/>
                </a:solidFill>
              </a:rPr>
              <a:t>TESCO AKADÉMIA</a:t>
            </a:r>
            <a:endParaRPr lang="en-US" altLang="en-US" sz="1400" b="1">
              <a:solidFill>
                <a:srgbClr val="C00000"/>
              </a:solidFill>
            </a:endParaRPr>
          </a:p>
        </p:txBody>
      </p:sp>
      <p:sp>
        <p:nvSpPr>
          <p:cNvPr id="5" name="BlokTextu 4"/>
          <p:cNvSpPr txBox="1"/>
          <p:nvPr/>
        </p:nvSpPr>
        <p:spPr>
          <a:xfrm rot="1424557">
            <a:off x="3549650" y="4052888"/>
            <a:ext cx="2549525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sk-SK" sz="1600" b="1" dirty="0">
                <a:solidFill>
                  <a:schemeClr val="accent5">
                    <a:lumMod val="75000"/>
                  </a:schemeClr>
                </a:solidFill>
              </a:rPr>
              <a:t>V čom sme vynikajúci ...</a:t>
            </a:r>
            <a:endParaRPr lang="en-US" sz="1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492" name="BlokTextu 5"/>
          <p:cNvSpPr txBox="1">
            <a:spLocks noChangeArrowheads="1"/>
          </p:cNvSpPr>
          <p:nvPr/>
        </p:nvSpPr>
        <p:spPr bwMode="auto">
          <a:xfrm rot="1859236">
            <a:off x="3568700" y="1806575"/>
            <a:ext cx="33559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sk-SK" altLang="en-US" sz="1400" b="1">
                <a:solidFill>
                  <a:srgbClr val="FF0000"/>
                </a:solidFill>
              </a:rPr>
              <a:t>Žiaci sa zúčastňujú v rámci projektov</a:t>
            </a:r>
          </a:p>
          <a:p>
            <a:pPr algn="ctr" eaLnBrk="1" hangingPunct="1"/>
            <a:r>
              <a:rPr lang="sk-SK" altLang="en-US" sz="1400" b="1">
                <a:solidFill>
                  <a:srgbClr val="FF0000"/>
                </a:solidFill>
              </a:rPr>
              <a:t>Bezplatne zahraničných stáži</a:t>
            </a:r>
            <a:endParaRPr lang="en-US" altLang="en-US" sz="1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6201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581925">
            <a:off x="2305050" y="717550"/>
            <a:ext cx="2319338" cy="330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15912">
            <a:off x="4278313" y="636588"/>
            <a:ext cx="2138362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2290" y="954245"/>
            <a:ext cx="7858180" cy="5234354"/>
          </a:xfrm>
          <a:ln>
            <a:miter lim="800000"/>
            <a:headEnd/>
            <a:tailEnd/>
          </a:ln>
          <a:extLst/>
        </p:spPr>
        <p:txBody>
          <a:bodyPr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sk-SK" sz="1800" b="0" dirty="0" smtClean="0">
                <a:solidFill>
                  <a:srgbClr val="0070C0"/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Absolventi </a:t>
            </a:r>
            <a:r>
              <a:rPr lang="sk-SK" sz="1800" b="0" dirty="0">
                <a:solidFill>
                  <a:srgbClr val="0070C0"/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samostatne obsluhujú </a:t>
            </a:r>
            <a:r>
              <a:rPr lang="sk-SK" sz="1800" b="0" dirty="0" smtClean="0">
                <a:solidFill>
                  <a:srgbClr val="0070C0"/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zákazníkov</a:t>
            </a:r>
            <a:r>
              <a:rPr lang="sk-SK" sz="1800" b="0" dirty="0">
                <a:solidFill>
                  <a:srgbClr val="0070C0"/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, pripravujú miešané nápoje a dokončujú jedlá priamo pri stole. </a:t>
            </a:r>
            <a:r>
              <a:rPr lang="sk-SK" sz="1800" b="0" dirty="0" smtClean="0">
                <a:solidFill>
                  <a:srgbClr val="0070C0"/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/>
            </a:r>
            <a:br>
              <a:rPr lang="sk-SK" sz="1800" b="0" dirty="0" smtClean="0">
                <a:solidFill>
                  <a:srgbClr val="0070C0"/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</a:br>
            <a:r>
              <a:rPr lang="sk-SK" sz="1800" b="0" dirty="0" smtClean="0">
                <a:solidFill>
                  <a:srgbClr val="0070C0"/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Čapujú </a:t>
            </a:r>
            <a:r>
              <a:rPr lang="sk-SK" sz="1800" b="0" dirty="0">
                <a:solidFill>
                  <a:srgbClr val="0070C0"/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nápoje a ošetrujú ich. </a:t>
            </a:r>
            <a:r>
              <a:rPr lang="sk-SK" sz="1800" b="0" dirty="0">
                <a:latin typeface="Comic Sans MS" pitchFamily="66" charset="0"/>
              </a:rPr>
              <a:t>	</a:t>
            </a:r>
            <a:r>
              <a:rPr lang="sk-SK" sz="1800" b="0" dirty="0" smtClean="0">
                <a:latin typeface="Comic Sans MS" pitchFamily="66" charset="0"/>
              </a:rPr>
              <a:t/>
            </a:r>
            <a:br>
              <a:rPr lang="sk-SK" sz="1800" b="0" dirty="0" smtClean="0">
                <a:latin typeface="Comic Sans MS" pitchFamily="66" charset="0"/>
              </a:rPr>
            </a:br>
            <a:r>
              <a:rPr lang="sk-SK" sz="1800" b="0" dirty="0">
                <a:latin typeface="Comic Sans MS" pitchFamily="66" charset="0"/>
              </a:rPr>
              <a:t/>
            </a:r>
            <a:br>
              <a:rPr lang="sk-SK" sz="1800" b="0" dirty="0">
                <a:latin typeface="Comic Sans MS" pitchFamily="66" charset="0"/>
              </a:rPr>
            </a:br>
            <a:r>
              <a:rPr lang="sk-SK" sz="1800" b="0" dirty="0" smtClean="0">
                <a:latin typeface="Comic Sans MS" pitchFamily="66" charset="0"/>
              </a:rPr>
              <a:t/>
            </a:r>
            <a:br>
              <a:rPr lang="sk-SK" sz="1800" b="0" dirty="0" smtClean="0">
                <a:latin typeface="Comic Sans MS" pitchFamily="66" charset="0"/>
              </a:rPr>
            </a:br>
            <a:r>
              <a:rPr lang="sk-SK" sz="1800" b="0" dirty="0" smtClean="0">
                <a:latin typeface="Comic Sans MS" pitchFamily="66" charset="0"/>
              </a:rPr>
              <a:t/>
            </a:r>
            <a:br>
              <a:rPr lang="sk-SK" sz="1800" b="0" dirty="0" smtClean="0">
                <a:latin typeface="Comic Sans MS" pitchFamily="66" charset="0"/>
              </a:rPr>
            </a:br>
            <a:r>
              <a:rPr lang="sk-SK" sz="1800" b="0" dirty="0" smtClean="0">
                <a:latin typeface="Comic Sans MS" pitchFamily="66" charset="0"/>
              </a:rPr>
              <a:t/>
            </a:r>
            <a:br>
              <a:rPr lang="sk-SK" sz="1800" b="0" dirty="0" smtClean="0">
                <a:latin typeface="Comic Sans MS" pitchFamily="66" charset="0"/>
              </a:rPr>
            </a:br>
            <a:r>
              <a:rPr lang="sk-SK" sz="1800" b="0" dirty="0" smtClean="0">
                <a:latin typeface="Comic Sans MS" pitchFamily="66" charset="0"/>
              </a:rPr>
              <a:t/>
            </a:r>
            <a:br>
              <a:rPr lang="sk-SK" sz="1800" b="0" dirty="0" smtClean="0">
                <a:latin typeface="Comic Sans MS" pitchFamily="66" charset="0"/>
              </a:rPr>
            </a:br>
            <a:r>
              <a:rPr lang="sk-SK" sz="1800" b="0" dirty="0" smtClean="0">
                <a:latin typeface="Comic Sans MS" pitchFamily="66" charset="0"/>
              </a:rPr>
              <a:t/>
            </a:r>
            <a:br>
              <a:rPr lang="sk-SK" sz="1800" b="0" dirty="0" smtClean="0">
                <a:latin typeface="Comic Sans MS" pitchFamily="66" charset="0"/>
              </a:rPr>
            </a:br>
            <a:r>
              <a:rPr lang="sk-SK" sz="1800" b="0" dirty="0" smtClean="0">
                <a:latin typeface="Comic Sans MS" pitchFamily="66" charset="0"/>
              </a:rPr>
              <a:t/>
            </a:r>
            <a:br>
              <a:rPr lang="sk-SK" sz="1800" b="0" dirty="0" smtClean="0">
                <a:latin typeface="Comic Sans MS" pitchFamily="66" charset="0"/>
              </a:rPr>
            </a:br>
            <a:r>
              <a:rPr lang="sk-SK" sz="1800" b="0" dirty="0" smtClean="0">
                <a:latin typeface="Comic Sans MS" pitchFamily="66" charset="0"/>
              </a:rPr>
              <a:t/>
            </a:r>
            <a:br>
              <a:rPr lang="sk-SK" sz="1800" b="0" dirty="0" smtClean="0">
                <a:latin typeface="Comic Sans MS" pitchFamily="66" charset="0"/>
              </a:rPr>
            </a:br>
            <a:r>
              <a:rPr lang="sk-SK" sz="1800" b="0" dirty="0" smtClean="0">
                <a:latin typeface="Comic Sans MS" pitchFamily="66" charset="0"/>
              </a:rPr>
              <a:t/>
            </a:r>
            <a:br>
              <a:rPr lang="sk-SK" sz="1800" b="0" dirty="0" smtClean="0">
                <a:latin typeface="Comic Sans MS" pitchFamily="66" charset="0"/>
              </a:rPr>
            </a:br>
            <a:r>
              <a:rPr lang="sk-SK" sz="1800" b="0" dirty="0" smtClean="0">
                <a:latin typeface="Comic Sans MS" pitchFamily="66" charset="0"/>
              </a:rPr>
              <a:t/>
            </a:r>
            <a:br>
              <a:rPr lang="sk-SK" sz="1800" b="0" dirty="0" smtClean="0">
                <a:latin typeface="Comic Sans MS" pitchFamily="66" charset="0"/>
              </a:rPr>
            </a:br>
            <a:r>
              <a:rPr lang="sk-SK" sz="1800" b="0" dirty="0" smtClean="0">
                <a:latin typeface="Comic Sans MS" pitchFamily="66" charset="0"/>
              </a:rPr>
              <a:t/>
            </a:r>
            <a:br>
              <a:rPr lang="sk-SK" sz="1800" b="0" dirty="0" smtClean="0">
                <a:latin typeface="Comic Sans MS" pitchFamily="66" charset="0"/>
              </a:rPr>
            </a:br>
            <a:r>
              <a:rPr lang="sk-SK" sz="1800" dirty="0" smtClean="0">
                <a:solidFill>
                  <a:schemeClr val="accent1">
                    <a:lumMod val="75000"/>
                  </a:schemeClr>
                </a:solidFill>
                <a:effectLst/>
                <a:latin typeface="Comic Sans MS" pitchFamily="66" charset="0"/>
              </a:rPr>
              <a:t>Doklad o vzdelaní: </a:t>
            </a:r>
            <a:r>
              <a:rPr lang="sk-SK" sz="1800" dirty="0" smtClean="0">
                <a:solidFill>
                  <a:schemeClr val="tx1"/>
                </a:solidFill>
                <a:effectLst/>
                <a:latin typeface="Comic Sans MS" pitchFamily="66" charset="0"/>
              </a:rPr>
              <a:t>výučný list</a:t>
            </a:r>
            <a:r>
              <a:rPr lang="sk-SK" sz="1800" dirty="0" smtClean="0">
                <a:effectLst/>
                <a:latin typeface="Comic Sans MS" pitchFamily="66" charset="0"/>
              </a:rPr>
              <a:t> </a:t>
            </a:r>
            <a:endParaRPr lang="sk-SK" sz="1800" dirty="0">
              <a:latin typeface="Comic Sans MS" pitchFamily="66" charset="0"/>
            </a:endParaRP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692275" y="214313"/>
            <a:ext cx="5970588" cy="5715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2"/>
              <a:buNone/>
              <a:defRPr/>
            </a:pPr>
            <a:r>
              <a:rPr lang="sk-SK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ČAŠNÍK, SERVÍRKA</a:t>
            </a:r>
            <a:endParaRPr lang="sk-SK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15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94088"/>
            <a:ext cx="3132138" cy="234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25775" y="3495675"/>
            <a:ext cx="3090863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5038" y="3495675"/>
            <a:ext cx="3128962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BlokTextu 3"/>
          <p:cNvSpPr txBox="1">
            <a:spLocks noChangeArrowheads="1"/>
          </p:cNvSpPr>
          <p:nvPr/>
        </p:nvSpPr>
        <p:spPr bwMode="auto">
          <a:xfrm rot="-1574002">
            <a:off x="-55563" y="889000"/>
            <a:ext cx="3070226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sk-SK" altLang="en-US" sz="1400" b="1">
                <a:solidFill>
                  <a:srgbClr val="FF0000"/>
                </a:solidFill>
              </a:rPr>
              <a:t>Organizácia kurzov – barmansky, </a:t>
            </a:r>
          </a:p>
          <a:p>
            <a:pPr algn="ctr" eaLnBrk="1" hangingPunct="1"/>
            <a:r>
              <a:rPr lang="sk-SK" altLang="en-US" sz="1400" b="1">
                <a:solidFill>
                  <a:srgbClr val="FF0000"/>
                </a:solidFill>
              </a:rPr>
              <a:t>baristicky, pivný expert a iné</a:t>
            </a:r>
            <a:endParaRPr lang="en-US" altLang="en-US" sz="1400" b="1">
              <a:solidFill>
                <a:srgbClr val="FF0000"/>
              </a:solidFill>
            </a:endParaRPr>
          </a:p>
        </p:txBody>
      </p:sp>
      <p:sp>
        <p:nvSpPr>
          <p:cNvPr id="5" name="BlokTextu 4"/>
          <p:cNvSpPr txBox="1"/>
          <p:nvPr/>
        </p:nvSpPr>
        <p:spPr>
          <a:xfrm rot="700519">
            <a:off x="100013" y="6034088"/>
            <a:ext cx="17875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sk-SK" sz="1400" b="1" dirty="0">
                <a:solidFill>
                  <a:schemeClr val="accent4">
                    <a:lumMod val="50000"/>
                  </a:schemeClr>
                </a:solidFill>
              </a:rPr>
              <a:t>V čom vynikáme ...</a:t>
            </a:r>
            <a:endParaRPr lang="en-US" sz="14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1515" name="BlokTextu 5"/>
          <p:cNvSpPr txBox="1">
            <a:spLocks noChangeArrowheads="1"/>
          </p:cNvSpPr>
          <p:nvPr/>
        </p:nvSpPr>
        <p:spPr bwMode="auto">
          <a:xfrm rot="1002472">
            <a:off x="5991225" y="909638"/>
            <a:ext cx="3176588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sk-SK" altLang="en-US" sz="1400" b="1">
                <a:solidFill>
                  <a:srgbClr val="FF0000"/>
                </a:solidFill>
              </a:rPr>
              <a:t>Zúčastňujeme sa rôznych akciách .</a:t>
            </a:r>
          </a:p>
          <a:p>
            <a:pPr algn="ctr" eaLnBrk="1" hangingPunct="1"/>
            <a:r>
              <a:rPr lang="sk-SK" altLang="en-US" sz="1400" b="1">
                <a:solidFill>
                  <a:srgbClr val="FF0000"/>
                </a:solidFill>
              </a:rPr>
              <a:t>Dni mesta Krompachy</a:t>
            </a:r>
          </a:p>
          <a:p>
            <a:pPr algn="ctr" eaLnBrk="1" hangingPunct="1"/>
            <a:r>
              <a:rPr lang="sk-SK" altLang="en-US" sz="1400" b="1">
                <a:solidFill>
                  <a:srgbClr val="FF0000"/>
                </a:solidFill>
              </a:rPr>
              <a:t>Podnikateľský ples</a:t>
            </a:r>
          </a:p>
          <a:p>
            <a:pPr algn="ctr" eaLnBrk="1" hangingPunct="1"/>
            <a:r>
              <a:rPr lang="sk-SK" altLang="en-US" sz="1400" b="1">
                <a:solidFill>
                  <a:srgbClr val="FF0000"/>
                </a:solidFill>
              </a:rPr>
              <a:t>Obsluha VIP hostí</a:t>
            </a:r>
          </a:p>
          <a:p>
            <a:pPr algn="ctr" eaLnBrk="1" hangingPunct="1"/>
            <a:endParaRPr lang="en-US" altLang="en-US" sz="1400" b="1">
              <a:solidFill>
                <a:srgbClr val="FF0000"/>
              </a:solidFill>
            </a:endParaRPr>
          </a:p>
        </p:txBody>
      </p:sp>
      <p:sp>
        <p:nvSpPr>
          <p:cNvPr id="21516" name="BlokTextu 6"/>
          <p:cNvSpPr txBox="1">
            <a:spLocks noChangeArrowheads="1"/>
          </p:cNvSpPr>
          <p:nvPr/>
        </p:nvSpPr>
        <p:spPr bwMode="auto">
          <a:xfrm rot="745939">
            <a:off x="1249363" y="5962650"/>
            <a:ext cx="34448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sk-SK" altLang="en-US" sz="1400" b="1">
                <a:solidFill>
                  <a:srgbClr val="FF0000"/>
                </a:solidFill>
              </a:rPr>
              <a:t>Za vykonanú prax v externých firmách</a:t>
            </a:r>
          </a:p>
          <a:p>
            <a:pPr algn="ctr" eaLnBrk="1" hangingPunct="1"/>
            <a:r>
              <a:rPr lang="sk-SK" altLang="en-US" sz="1400" b="1">
                <a:solidFill>
                  <a:srgbClr val="FF0000"/>
                </a:solidFill>
              </a:rPr>
              <a:t>Poberajú študenti vreckové </a:t>
            </a:r>
            <a:endParaRPr lang="en-US" altLang="en-US" sz="14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605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0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123" y="57768"/>
            <a:ext cx="3048000" cy="2033588"/>
          </a:xfrm>
          <a:prstGeom prst="rect">
            <a:avLst/>
          </a:prstGeom>
          <a:noFill/>
          <a:ln>
            <a:noFill/>
          </a:ln>
          <a:effectLst>
            <a:softEdge rad="1778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1" descr="http://ubytovnarelax.webaster.sk/domains/1mzfkts90e/my_photos/tu_zima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7" y="57768"/>
            <a:ext cx="3335923" cy="1394797"/>
          </a:xfrm>
          <a:prstGeom prst="rect">
            <a:avLst/>
          </a:prstGeom>
          <a:noFill/>
          <a:effectLst>
            <a:softEdge rad="1651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48" y="1142984"/>
            <a:ext cx="7786742" cy="5072098"/>
          </a:xfrm>
          <a:ln>
            <a:miter lim="800000"/>
            <a:headEnd/>
            <a:tailEnd/>
          </a:ln>
          <a:extLst/>
        </p:spPr>
        <p:txBody>
          <a:bodyPr>
            <a:normAutofit/>
          </a:bodyPr>
          <a:lstStyle/>
          <a:p>
            <a:pPr marL="320040" indent="-32004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sk-SK" sz="1800" b="0" dirty="0" smtClean="0"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Absolventi </a:t>
            </a:r>
            <a:r>
              <a:rPr lang="sk-SK" sz="1800" b="0" dirty="0"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sú schopní pripravovať a ošetrovať základné druhy </a:t>
            </a:r>
            <a:r>
              <a:rPr lang="sk-SK" sz="1800" b="0" dirty="0" smtClean="0"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surovín určených </a:t>
            </a:r>
            <a:r>
              <a:rPr lang="sk-SK" sz="1800" b="0" dirty="0"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k výrobe jedál. Vyrábajú </a:t>
            </a:r>
            <a:r>
              <a:rPr lang="sk-SK" sz="1800" b="0" dirty="0" smtClean="0"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/>
            </a:r>
            <a:br>
              <a:rPr lang="sk-SK" sz="1800" b="0" dirty="0" smtClean="0"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</a:br>
            <a:r>
              <a:rPr lang="sk-SK" sz="1800" b="0" dirty="0" smtClean="0"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a </a:t>
            </a:r>
            <a:r>
              <a:rPr lang="sk-SK" sz="1800" b="0" dirty="0"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expedujú teplé a studené jedlá, nápoje a dohotovujú jedlá. </a:t>
            </a:r>
            <a:r>
              <a:rPr lang="sk-SK" sz="1800" b="0" dirty="0">
                <a:latin typeface="Comic Sans MS" pitchFamily="66" charset="0"/>
              </a:rPr>
              <a:t>	</a:t>
            </a:r>
            <a:r>
              <a:rPr lang="sk-SK" sz="1800" b="0" dirty="0" smtClean="0">
                <a:latin typeface="Comic Sans MS" pitchFamily="66" charset="0"/>
              </a:rPr>
              <a:t/>
            </a:r>
            <a:br>
              <a:rPr lang="sk-SK" sz="1800" b="0" dirty="0" smtClean="0">
                <a:latin typeface="Comic Sans MS" pitchFamily="66" charset="0"/>
              </a:rPr>
            </a:br>
            <a:r>
              <a:rPr lang="sk-SK" sz="1800" b="0" dirty="0">
                <a:latin typeface="Comic Sans MS" pitchFamily="66" charset="0"/>
              </a:rPr>
              <a:t/>
            </a:r>
            <a:br>
              <a:rPr lang="sk-SK" sz="1800" b="0" dirty="0">
                <a:latin typeface="Comic Sans MS" pitchFamily="66" charset="0"/>
              </a:rPr>
            </a:br>
            <a:r>
              <a:rPr lang="sk-SK" sz="1800" b="0" dirty="0" smtClean="0">
                <a:latin typeface="Comic Sans MS" pitchFamily="66" charset="0"/>
              </a:rPr>
              <a:t/>
            </a:r>
            <a:br>
              <a:rPr lang="sk-SK" sz="1800" b="0" dirty="0" smtClean="0">
                <a:latin typeface="Comic Sans MS" pitchFamily="66" charset="0"/>
              </a:rPr>
            </a:br>
            <a:r>
              <a:rPr lang="sk-SK" sz="1800" b="0" dirty="0" smtClean="0">
                <a:latin typeface="Comic Sans MS" pitchFamily="66" charset="0"/>
              </a:rPr>
              <a:t/>
            </a:r>
            <a:br>
              <a:rPr lang="sk-SK" sz="1800" b="0" dirty="0" smtClean="0">
                <a:latin typeface="Comic Sans MS" pitchFamily="66" charset="0"/>
              </a:rPr>
            </a:br>
            <a:r>
              <a:rPr lang="sk-SK" sz="1800" b="0" dirty="0" smtClean="0">
                <a:latin typeface="Comic Sans MS" pitchFamily="66" charset="0"/>
              </a:rPr>
              <a:t/>
            </a:r>
            <a:br>
              <a:rPr lang="sk-SK" sz="1800" b="0" dirty="0" smtClean="0">
                <a:latin typeface="Comic Sans MS" pitchFamily="66" charset="0"/>
              </a:rPr>
            </a:br>
            <a:r>
              <a:rPr lang="sk-SK" sz="1800" b="0" dirty="0" smtClean="0">
                <a:latin typeface="Comic Sans MS" pitchFamily="66" charset="0"/>
              </a:rPr>
              <a:t/>
            </a:r>
            <a:br>
              <a:rPr lang="sk-SK" sz="1800" b="0" dirty="0" smtClean="0">
                <a:latin typeface="Comic Sans MS" pitchFamily="66" charset="0"/>
              </a:rPr>
            </a:br>
            <a:r>
              <a:rPr lang="sk-SK" sz="1800" b="0" dirty="0" smtClean="0">
                <a:latin typeface="Comic Sans MS" pitchFamily="66" charset="0"/>
              </a:rPr>
              <a:t/>
            </a:r>
            <a:br>
              <a:rPr lang="sk-SK" sz="1800" b="0" dirty="0" smtClean="0">
                <a:latin typeface="Comic Sans MS" pitchFamily="66" charset="0"/>
              </a:rPr>
            </a:br>
            <a:r>
              <a:rPr lang="sk-SK" sz="1800" b="0" dirty="0" smtClean="0">
                <a:latin typeface="Comic Sans MS" pitchFamily="66" charset="0"/>
              </a:rPr>
              <a:t/>
            </a:r>
            <a:br>
              <a:rPr lang="sk-SK" sz="1800" b="0" dirty="0" smtClean="0">
                <a:latin typeface="Comic Sans MS" pitchFamily="66" charset="0"/>
              </a:rPr>
            </a:br>
            <a:r>
              <a:rPr lang="sk-SK" sz="1800" b="0" dirty="0" smtClean="0">
                <a:latin typeface="Comic Sans MS" pitchFamily="66" charset="0"/>
              </a:rPr>
              <a:t/>
            </a:r>
            <a:br>
              <a:rPr lang="sk-SK" sz="1800" b="0" dirty="0" smtClean="0">
                <a:latin typeface="Comic Sans MS" pitchFamily="66" charset="0"/>
              </a:rPr>
            </a:br>
            <a:r>
              <a:rPr lang="sk-SK" sz="1800" b="0" dirty="0" smtClean="0">
                <a:latin typeface="Comic Sans MS" pitchFamily="66" charset="0"/>
              </a:rPr>
              <a:t/>
            </a:r>
            <a:br>
              <a:rPr lang="sk-SK" sz="1800" b="0" dirty="0" smtClean="0">
                <a:latin typeface="Comic Sans MS" pitchFamily="66" charset="0"/>
              </a:rPr>
            </a:br>
            <a:r>
              <a:rPr lang="sk-SK" sz="1800" dirty="0" smtClean="0">
                <a:solidFill>
                  <a:schemeClr val="accent1">
                    <a:lumMod val="75000"/>
                  </a:schemeClr>
                </a:solidFill>
                <a:effectLst/>
                <a:latin typeface="Comic Sans MS" pitchFamily="66" charset="0"/>
              </a:rPr>
              <a:t>Doklad o vzdelaní: </a:t>
            </a:r>
            <a:r>
              <a:rPr lang="sk-SK" sz="1800" dirty="0" smtClean="0">
                <a:solidFill>
                  <a:schemeClr val="tx1"/>
                </a:solidFill>
                <a:effectLst/>
                <a:latin typeface="Comic Sans MS" pitchFamily="66" charset="0"/>
              </a:rPr>
              <a:t>výučný list</a:t>
            </a:r>
            <a:r>
              <a:rPr lang="sk-SK" sz="1800" dirty="0" smtClean="0">
                <a:effectLst/>
                <a:latin typeface="Comic Sans MS" pitchFamily="66" charset="0"/>
              </a:rPr>
              <a:t> </a:t>
            </a:r>
            <a:r>
              <a:rPr lang="sk-SK" sz="2400" b="0" dirty="0">
                <a:latin typeface="Comic Sans MS" pitchFamily="66" charset="0"/>
              </a:rPr>
              <a:t/>
            </a:r>
            <a:br>
              <a:rPr lang="sk-SK" sz="2400" b="0" dirty="0">
                <a:latin typeface="Comic Sans MS" pitchFamily="66" charset="0"/>
              </a:rPr>
            </a:br>
            <a:endParaRPr lang="sk-SK" sz="2400" dirty="0">
              <a:latin typeface="Comic Sans MS" pitchFamily="66" charset="0"/>
            </a:endParaRP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339850" y="398463"/>
            <a:ext cx="5970588" cy="714375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2"/>
              <a:buNone/>
              <a:defRPr/>
            </a:pPr>
            <a:r>
              <a:rPr lang="sk-SK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KUCHÁR</a:t>
            </a:r>
            <a:endParaRPr lang="sk-SK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253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82938"/>
            <a:ext cx="2963863" cy="232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BlokTextu 3"/>
          <p:cNvSpPr txBox="1">
            <a:spLocks noChangeArrowheads="1"/>
          </p:cNvSpPr>
          <p:nvPr/>
        </p:nvSpPr>
        <p:spPr bwMode="auto">
          <a:xfrm rot="983741">
            <a:off x="134938" y="5816600"/>
            <a:ext cx="33845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sk-SK" altLang="en-US" sz="1400" b="1">
                <a:solidFill>
                  <a:srgbClr val="FF0000"/>
                </a:solidFill>
              </a:rPr>
              <a:t>Poskytujeme obedy v školskej jedálni</a:t>
            </a:r>
          </a:p>
          <a:p>
            <a:pPr algn="ctr" eaLnBrk="1" hangingPunct="1"/>
            <a:r>
              <a:rPr lang="sk-SK" altLang="en-US" sz="1400" b="1">
                <a:solidFill>
                  <a:srgbClr val="FF0000"/>
                </a:solidFill>
              </a:rPr>
              <a:t>s obsluhou žiakmi na odbornej praxi</a:t>
            </a:r>
            <a:endParaRPr lang="en-US" altLang="en-US" sz="1400" b="1">
              <a:solidFill>
                <a:srgbClr val="FF0000"/>
              </a:solidFill>
            </a:endParaRPr>
          </a:p>
        </p:txBody>
      </p:sp>
      <p:sp>
        <p:nvSpPr>
          <p:cNvPr id="5" name="BlokTextu 4"/>
          <p:cNvSpPr txBox="1"/>
          <p:nvPr/>
        </p:nvSpPr>
        <p:spPr>
          <a:xfrm rot="676138">
            <a:off x="265113" y="1700213"/>
            <a:ext cx="2081212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sk-SK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V čom vynikáme ...</a:t>
            </a:r>
            <a:endParaRPr lang="en-US" sz="1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BlokTextu 5"/>
          <p:cNvSpPr txBox="1">
            <a:spLocks noChangeArrowheads="1"/>
          </p:cNvSpPr>
          <p:nvPr/>
        </p:nvSpPr>
        <p:spPr bwMode="auto">
          <a:xfrm rot="685614">
            <a:off x="14288" y="1130300"/>
            <a:ext cx="6491287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sk-SK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Po skončení odboru kuchár, čašník a spoločné stravovanie máte možnosť</a:t>
            </a:r>
          </a:p>
          <a:p>
            <a:pPr algn="ctr" eaLnBrk="1" hangingPunct="1">
              <a:defRPr/>
            </a:pPr>
            <a:r>
              <a:rPr lang="sk-SK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Pokračovať v štúdiu v Košiciach , získaním odbornej spôsobilosti</a:t>
            </a:r>
          </a:p>
          <a:p>
            <a:pPr algn="ctr" eaLnBrk="1" hangingPunct="1">
              <a:defRPr/>
            </a:pPr>
            <a:r>
              <a:rPr lang="sk-SK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 na výkon stewardky – </a:t>
            </a:r>
            <a:r>
              <a:rPr lang="sk-SK" altLang="en-US" sz="1400" b="1" dirty="0" err="1" smtClean="0">
                <a:solidFill>
                  <a:schemeClr val="accent3">
                    <a:lumMod val="75000"/>
                  </a:schemeClr>
                </a:solidFill>
              </a:rPr>
              <a:t>stewarda</a:t>
            </a:r>
            <a:r>
              <a:rPr lang="sk-SK" altLang="en-US" sz="1400" b="1" dirty="0" smtClean="0">
                <a:solidFill>
                  <a:schemeClr val="accent3">
                    <a:lumMod val="75000"/>
                  </a:schemeClr>
                </a:solidFill>
              </a:rPr>
              <a:t> na výletných lodiach</a:t>
            </a:r>
            <a:endParaRPr lang="en-US" altLang="en-US" sz="14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253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00363" y="3182938"/>
            <a:ext cx="3100387" cy="232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50" y="3167063"/>
            <a:ext cx="3143250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0" name="BlokTextu 3"/>
          <p:cNvSpPr txBox="1">
            <a:spLocks noChangeArrowheads="1"/>
          </p:cNvSpPr>
          <p:nvPr/>
        </p:nvSpPr>
        <p:spPr bwMode="auto">
          <a:xfrm rot="769634">
            <a:off x="4729163" y="1208088"/>
            <a:ext cx="41338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sk-SK" altLang="en-US" sz="1600" b="1">
                <a:solidFill>
                  <a:srgbClr val="FF0000"/>
                </a:solidFill>
              </a:rPr>
              <a:t>Škola má vlastnú podnikateľskú činnosť</a:t>
            </a:r>
          </a:p>
          <a:p>
            <a:pPr algn="ctr" eaLnBrk="1" hangingPunct="1"/>
            <a:r>
              <a:rPr lang="sk-SK" altLang="en-US" sz="1600" b="1">
                <a:solidFill>
                  <a:srgbClr val="FF0000"/>
                </a:solidFill>
              </a:rPr>
              <a:t>- Turistickú ubytovňu</a:t>
            </a:r>
            <a:endParaRPr lang="en-US" altLang="en-US" sz="16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5578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textu 2"/>
          <p:cNvSpPr txBox="1">
            <a:spLocks/>
          </p:cNvSpPr>
          <p:nvPr/>
        </p:nvSpPr>
        <p:spPr>
          <a:xfrm>
            <a:off x="1643063" y="214313"/>
            <a:ext cx="5970587" cy="835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indent="-283464" algn="ctr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defRPr/>
            </a:pPr>
            <a:r>
              <a:rPr lang="sk-SK" sz="2800" b="1" dirty="0">
                <a:solidFill>
                  <a:srgbClr val="00B050"/>
                </a:solidFill>
                <a:latin typeface="Comic Sans MS" pitchFamily="66" charset="0"/>
                <a:cs typeface="+mn-cs"/>
              </a:rPr>
              <a:t>Práca našich žiakov</a:t>
            </a:r>
          </a:p>
          <a:p>
            <a:pPr marL="365760" indent="-283464" eaLnBrk="1" fontAlgn="auto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"/>
              <a:defRPr/>
            </a:pPr>
            <a:endParaRPr lang="sk-SK" sz="3200" dirty="0">
              <a:latin typeface="+mn-lt"/>
              <a:cs typeface="+mn-cs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3000375" y="3429000"/>
            <a:ext cx="2379663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Ples podnikateľov</a:t>
            </a:r>
          </a:p>
        </p:txBody>
      </p:sp>
      <p:pic>
        <p:nvPicPr>
          <p:cNvPr id="23556" name="Picture 2" descr="http://www.ssoskromp.edu.sk/foto1213/plespodnik/15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857250"/>
            <a:ext cx="3500438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4" descr="http://www.ssoskromp.edu.sk/foto1213/plespodnik/13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5" y="714375"/>
            <a:ext cx="3643313" cy="253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5"/>
          <p:cNvSpPr txBox="1"/>
          <p:nvPr/>
        </p:nvSpPr>
        <p:spPr>
          <a:xfrm>
            <a:off x="3286125" y="6488113"/>
            <a:ext cx="2379663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sk-SK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Učiteľský ples</a:t>
            </a:r>
          </a:p>
        </p:txBody>
      </p:sp>
      <p:pic>
        <p:nvPicPr>
          <p:cNvPr id="23559" name="Picture 6" descr="http://www.ssoskromp.edu.sk/foto1213/plesu/3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5750" y="3878263"/>
            <a:ext cx="3643313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0" name="Picture 8" descr="http://www.ssoskromp.edu.sk/foto1213/plesu/8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3438" y="3857625"/>
            <a:ext cx="3727450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7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700808"/>
            <a:ext cx="9143999" cy="1143000"/>
          </a:xfrm>
        </p:spPr>
        <p:txBody>
          <a:bodyPr/>
          <a:lstStyle/>
          <a:p>
            <a:pPr marL="0" indent="0" algn="ctr">
              <a:buFont typeface="Georgia" pitchFamily="18" charset="0"/>
              <a:buNone/>
              <a:defRPr/>
            </a:pPr>
            <a:r>
              <a:rPr lang="sk-SK" sz="28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Boli sme pre vás </a:t>
            </a:r>
            <a:r>
              <a:rPr lang="sk-SK" sz="2800" dirty="0" smtClean="0">
                <a:solidFill>
                  <a:srgbClr val="133D31"/>
                </a:solidFill>
                <a:latin typeface="Comic Sans MS" panose="030F0702030302020204" pitchFamily="66" charset="0"/>
              </a:rPr>
              <a:t>SSOŠ SEZ Krompachy  </a:t>
            </a:r>
            <a:r>
              <a:rPr lang="sk-SK" sz="28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          a od 1.9.2015 sme s vami ako                          </a:t>
            </a:r>
            <a:r>
              <a:rPr lang="sk-SK" sz="2800" dirty="0" smtClean="0">
                <a:solidFill>
                  <a:srgbClr val="133D31"/>
                </a:solidFill>
                <a:latin typeface="Comic Sans MS" panose="030F0702030302020204" pitchFamily="66" charset="0"/>
              </a:rPr>
              <a:t>Súkromná spojená </a:t>
            </a:r>
            <a:r>
              <a:rPr lang="sk-SK" sz="2800" dirty="0">
                <a:solidFill>
                  <a:srgbClr val="133D31"/>
                </a:solidFill>
                <a:latin typeface="Comic Sans MS" panose="030F0702030302020204" pitchFamily="66" charset="0"/>
              </a:rPr>
              <a:t>š</a:t>
            </a:r>
            <a:r>
              <a:rPr lang="sk-SK" sz="2800" dirty="0" smtClean="0">
                <a:solidFill>
                  <a:srgbClr val="133D31"/>
                </a:solidFill>
                <a:latin typeface="Comic Sans MS" panose="030F0702030302020204" pitchFamily="66" charset="0"/>
              </a:rPr>
              <a:t>kola SEZ Krompachy</a:t>
            </a:r>
            <a:r>
              <a:rPr lang="sk-SK" sz="28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sk-SK" sz="28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sk-SK" sz="28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naše organizačné zložky sú :</a:t>
            </a:r>
            <a:br>
              <a:rPr lang="sk-SK" sz="2800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sk-SK" sz="2800" dirty="0" smtClean="0">
                <a:solidFill>
                  <a:srgbClr val="133D31"/>
                </a:solidFill>
                <a:latin typeface="Comic Sans MS" panose="030F0702030302020204" pitchFamily="66" charset="0"/>
              </a:rPr>
              <a:t>Súkromná stredná odborná škola </a:t>
            </a:r>
            <a:br>
              <a:rPr lang="sk-SK" sz="2800" dirty="0" smtClean="0">
                <a:solidFill>
                  <a:srgbClr val="133D31"/>
                </a:solidFill>
                <a:latin typeface="Comic Sans MS" panose="030F0702030302020204" pitchFamily="66" charset="0"/>
              </a:rPr>
            </a:br>
            <a:r>
              <a:rPr lang="sk-SK" sz="2800" dirty="0" smtClean="0">
                <a:solidFill>
                  <a:srgbClr val="133D31"/>
                </a:solidFill>
                <a:latin typeface="Comic Sans MS" panose="030F0702030302020204" pitchFamily="66" charset="0"/>
              </a:rPr>
              <a:t>SEZ Krompachy</a:t>
            </a:r>
            <a:r>
              <a:rPr lang="sk-SK" sz="28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sk-SK" sz="2800" dirty="0" smtClean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sk-SK" sz="2800" dirty="0" smtClean="0">
                <a:solidFill>
                  <a:srgbClr val="133D31"/>
                </a:solidFill>
                <a:latin typeface="Comic Sans MS" panose="030F0702030302020204" pitchFamily="66" charset="0"/>
              </a:rPr>
              <a:t>Súkromné odborné učilište </a:t>
            </a:r>
            <a:br>
              <a:rPr lang="sk-SK" sz="2800" dirty="0" smtClean="0">
                <a:solidFill>
                  <a:srgbClr val="133D31"/>
                </a:solidFill>
                <a:latin typeface="Comic Sans MS" panose="030F0702030302020204" pitchFamily="66" charset="0"/>
              </a:rPr>
            </a:br>
            <a:r>
              <a:rPr lang="sk-SK" sz="2800" dirty="0" smtClean="0">
                <a:solidFill>
                  <a:srgbClr val="133D31"/>
                </a:solidFill>
                <a:latin typeface="Comic Sans MS" panose="030F0702030302020204" pitchFamily="66" charset="0"/>
              </a:rPr>
              <a:t>SEZ Krompachy</a:t>
            </a:r>
            <a:endParaRPr lang="sk-SK" sz="2800" dirty="0">
              <a:solidFill>
                <a:srgbClr val="133D3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7" name="Zástupný symbol obsahu 3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1628775"/>
          </a:xfrm>
        </p:spPr>
      </p:pic>
      <p:pic>
        <p:nvPicPr>
          <p:cNvPr id="6148" name="Obrázok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00663"/>
            <a:ext cx="9139238" cy="155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ahnutá šípka doprava 7"/>
          <p:cNvSpPr/>
          <p:nvPr/>
        </p:nvSpPr>
        <p:spPr>
          <a:xfrm>
            <a:off x="179388" y="2740025"/>
            <a:ext cx="720725" cy="15113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sk-SK" dirty="0">
              <a:solidFill>
                <a:schemeClr val="tx1"/>
              </a:solidFill>
            </a:endParaRPr>
          </a:p>
        </p:txBody>
      </p:sp>
      <p:pic>
        <p:nvPicPr>
          <p:cNvPr id="6150" name="Obrázok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43888" y="1916113"/>
            <a:ext cx="525462" cy="10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625" y="4365625"/>
            <a:ext cx="3455988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321296" y="4784015"/>
            <a:ext cx="3766332" cy="146823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642918"/>
            <a:ext cx="9144000" cy="3650178"/>
          </a:xfrm>
          <a:ln>
            <a:miter lim="800000"/>
            <a:headEnd/>
            <a:tailEnd/>
          </a:ln>
          <a:extLst/>
        </p:spPr>
        <p:txBody>
          <a:bodyPr>
            <a:normAutofit/>
          </a:bodyPr>
          <a:lstStyle/>
          <a:p>
            <a:pPr marL="320040" indent="-320040" algn="just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sk-SK" sz="2800" b="0" dirty="0"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V súčasnej dobe </a:t>
            </a:r>
            <a:r>
              <a:rPr lang="sk-SK" sz="2800" b="0" dirty="0" smtClean="0"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je naša škola zapojená do </a:t>
            </a:r>
            <a:r>
              <a:rPr lang="sk-SK" sz="2800" b="0" dirty="0" smtClean="0">
                <a:solidFill>
                  <a:schemeClr val="tx1"/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projektu </a:t>
            </a:r>
            <a:r>
              <a:rPr lang="sk-SK" sz="2800" dirty="0" smtClean="0">
                <a:solidFill>
                  <a:schemeClr val="accent1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“Vzdelanie pre trh práce“, </a:t>
            </a:r>
            <a:r>
              <a:rPr lang="sk-SK" sz="2800" b="0" dirty="0" smtClean="0">
                <a:solidFill>
                  <a:schemeClr val="tx1"/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v rámci ktorého sa mení z </a:t>
            </a:r>
            <a:r>
              <a:rPr lang="sk-SK" sz="2800" b="0" dirty="0" smtClean="0"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tradičnej školy na modernú </a:t>
            </a:r>
            <a:r>
              <a:rPr lang="sk-SK" sz="2800" b="0" dirty="0" smtClean="0">
                <a:solidFill>
                  <a:schemeClr val="tx1"/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a naše vyučovanie je inovatívne, využívame veľa modernej technológie, pracujeme s počítačmi, interaktívnou tabuľou a robíme tak hodiny zaujímavejšími. </a:t>
            </a:r>
            <a:r>
              <a:rPr lang="sk-SK" sz="2800" b="0" dirty="0" smtClean="0">
                <a:solidFill>
                  <a:schemeClr val="tx1"/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></a:t>
            </a:r>
            <a:endParaRPr lang="sk-SK" sz="2800" b="0" dirty="0">
              <a:solidFill>
                <a:schemeClr val="tx1"/>
              </a:solidFill>
              <a:effectLst>
                <a:reflection blurRad="6350" endPos="0" dir="5400000" sy="-100000" algn="bl" rotWithShape="0"/>
              </a:effectLst>
              <a:latin typeface="Comic Sans MS" pitchFamily="66" charset="0"/>
            </a:endParaRPr>
          </a:p>
        </p:txBody>
      </p:sp>
      <p:sp>
        <p:nvSpPr>
          <p:cNvPr id="24581" name="BlokTextu 2"/>
          <p:cNvSpPr txBox="1">
            <a:spLocks noChangeArrowheads="1"/>
          </p:cNvSpPr>
          <p:nvPr/>
        </p:nvSpPr>
        <p:spPr bwMode="auto">
          <a:xfrm rot="-1901317">
            <a:off x="2833688" y="5194300"/>
            <a:ext cx="43354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sk-SK" altLang="sk-SK" b="1">
                <a:solidFill>
                  <a:srgbClr val="FF0000"/>
                </a:solidFill>
              </a:rPr>
              <a:t>Workshop – „Vzdelanie pre trh práce“</a:t>
            </a:r>
          </a:p>
          <a:p>
            <a:pPr algn="ctr" eaLnBrk="1" hangingPunct="1"/>
            <a:r>
              <a:rPr lang="sk-SK" altLang="sk-SK" b="1">
                <a:solidFill>
                  <a:srgbClr val="FF0000"/>
                </a:solidFill>
              </a:rPr>
              <a:t>5. decembra 2014</a:t>
            </a:r>
          </a:p>
        </p:txBody>
      </p:sp>
      <p:pic>
        <p:nvPicPr>
          <p:cNvPr id="24582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128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5517232"/>
            <a:ext cx="8496944" cy="818251"/>
          </a:xfrm>
          <a:ln>
            <a:miter lim="800000"/>
            <a:headEnd/>
            <a:tailEnd/>
          </a:ln>
          <a:extLst/>
        </p:spPr>
        <p:txBody>
          <a:bodyPr>
            <a:normAutofit fontScale="90000"/>
          </a:bodyPr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sk-SK" sz="2800" dirty="0" smtClean="0">
                <a:hlinkClick r:id="rId2"/>
              </a:rPr>
              <a:t>http://www.ssoskromp.edu.sk/anglicko/home.html</a:t>
            </a:r>
            <a:endParaRPr lang="sk-SK" sz="2800" dirty="0"/>
          </a:p>
        </p:txBody>
      </p:sp>
      <p:sp>
        <p:nvSpPr>
          <p:cNvPr id="25603" name="Zástupný symbol textu 2"/>
          <p:cNvSpPr>
            <a:spLocks noGrp="1"/>
          </p:cNvSpPr>
          <p:nvPr>
            <p:ph type="body" idx="1"/>
          </p:nvPr>
        </p:nvSpPr>
        <p:spPr>
          <a:xfrm>
            <a:off x="685800" y="188913"/>
            <a:ext cx="7773988" cy="2303462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sk-SK" altLang="sk-SK" sz="2800" b="1" smtClean="0">
                <a:solidFill>
                  <a:srgbClr val="002060"/>
                </a:solidFill>
                <a:latin typeface="Comic Sans MS" pitchFamily="66" charset="0"/>
              </a:rPr>
              <a:t>Škola sa zapája do rôznych programov ako Comenius alebo Leonardo Da Vinci. Vďaka nim majú naši žiaci možnosť vycestovať do zahraničia. V tomto školskom roku sme boli na dvojtýždňovej absolventskej praxi v    </a:t>
            </a:r>
            <a:r>
              <a:rPr lang="sk-SK" altLang="sk-SK" sz="2800" b="1" smtClean="0">
                <a:solidFill>
                  <a:srgbClr val="FA7E9C"/>
                </a:solidFill>
                <a:latin typeface="Comic Sans MS" pitchFamily="66" charset="0"/>
              </a:rPr>
              <a:t>LONDÝNE </a:t>
            </a:r>
            <a:r>
              <a:rPr lang="sk-SK" altLang="sk-SK" sz="2800" b="1" smtClean="0">
                <a:latin typeface="Comic Sans MS" pitchFamily="66" charset="0"/>
              </a:rPr>
              <a:t> </a:t>
            </a:r>
            <a:r>
              <a:rPr lang="sk-SK" altLang="sk-SK" sz="2800" b="1" smtClean="0">
                <a:latin typeface="Comic Sans MS" pitchFamily="66" charset="0"/>
                <a:sym typeface="Wingdings" pitchFamily="2" charset="2"/>
              </a:rPr>
              <a:t></a:t>
            </a:r>
            <a:endParaRPr lang="sk-SK" altLang="sk-SK" sz="2800" b="1" smtClean="0">
              <a:latin typeface="Comic Sans MS" pitchFamily="66" charset="0"/>
            </a:endParaRPr>
          </a:p>
        </p:txBody>
      </p:sp>
      <p:pic>
        <p:nvPicPr>
          <p:cNvPr id="25604" name="Obrázok 3" descr="lond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20938"/>
            <a:ext cx="4176713" cy="23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2420938"/>
            <a:ext cx="3984625" cy="23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91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ok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0"/>
            <a:ext cx="92170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Obrázok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605577">
            <a:off x="3660775" y="955675"/>
            <a:ext cx="4271963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Obrázok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627252">
            <a:off x="288925" y="1250950"/>
            <a:ext cx="394335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pPr marL="0" indent="0" algn="ctr">
              <a:buFont typeface="Georgia" pitchFamily="18" charset="0"/>
              <a:buNone/>
              <a:defRPr/>
            </a:pPr>
            <a:r>
              <a:rPr lang="sk-SK" sz="4000" dirty="0" smtClean="0">
                <a:solidFill>
                  <a:srgbClr val="133D31"/>
                </a:solidFill>
                <a:latin typeface="Comic Sans MS" panose="030F0702030302020204" pitchFamily="66" charset="0"/>
              </a:rPr>
              <a:t>Európsky veľtrh </a:t>
            </a:r>
            <a:r>
              <a:rPr lang="sk-SK" sz="4000" dirty="0" err="1" smtClean="0">
                <a:solidFill>
                  <a:srgbClr val="133D31"/>
                </a:solidFill>
                <a:latin typeface="Comic Sans MS" panose="030F0702030302020204" pitchFamily="66" charset="0"/>
              </a:rPr>
              <a:t>Gaudeamus</a:t>
            </a:r>
            <a:r>
              <a:rPr lang="sk-SK" sz="4000" dirty="0" smtClean="0">
                <a:solidFill>
                  <a:srgbClr val="133D31"/>
                </a:solidFill>
                <a:latin typeface="Comic Sans MS" panose="030F0702030302020204" pitchFamily="66" charset="0"/>
              </a:rPr>
              <a:t> 2014</a:t>
            </a:r>
            <a:endParaRPr lang="sk-SK" sz="4000" dirty="0">
              <a:solidFill>
                <a:srgbClr val="133D3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6630" name="Obrázok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1593943">
            <a:off x="252413" y="3644900"/>
            <a:ext cx="4248150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Obrázok 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1568649">
            <a:off x="4260850" y="3292475"/>
            <a:ext cx="4303713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Zástupný symbol textu 2"/>
          <p:cNvSpPr>
            <a:spLocks noGrp="1"/>
          </p:cNvSpPr>
          <p:nvPr>
            <p:ph type="body" idx="1"/>
          </p:nvPr>
        </p:nvSpPr>
        <p:spPr>
          <a:xfrm>
            <a:off x="2022475" y="4606925"/>
            <a:ext cx="5970588" cy="836613"/>
          </a:xfrm>
        </p:spPr>
        <p:txBody>
          <a:bodyPr/>
          <a:lstStyle/>
          <a:p>
            <a:endParaRPr lang="sk-SK" altLang="sk-SK" smtClean="0"/>
          </a:p>
        </p:txBody>
      </p:sp>
    </p:spTree>
  </p:cSld>
  <p:clrMapOvr>
    <a:masterClrMapping/>
  </p:clrMapOvr>
  <p:transition spd="slow" advTm="6054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3921125"/>
            <a:ext cx="3856038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3" y="3929063"/>
            <a:ext cx="3500437" cy="25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57158" y="2492896"/>
            <a:ext cx="8358246" cy="4150814"/>
          </a:xfrm>
          <a:ln>
            <a:miter lim="800000"/>
            <a:headEnd/>
            <a:tailEnd/>
          </a:ln>
          <a:extLst/>
        </p:spPr>
        <p:txBody>
          <a:bodyPr>
            <a:normAutofit fontScale="90000"/>
          </a:bodyPr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sk-SK" sz="1800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sk-SK" sz="1800" dirty="0" smtClean="0">
                <a:solidFill>
                  <a:srgbClr val="00B050"/>
                </a:solidFill>
                <a:latin typeface="Comic Sans MS" pitchFamily="66" charset="0"/>
              </a:rPr>
            </a:br>
            <a:r>
              <a:rPr lang="sk-SK" sz="1800" dirty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sk-SK" sz="1800" dirty="0">
                <a:solidFill>
                  <a:srgbClr val="00B050"/>
                </a:solidFill>
                <a:latin typeface="Comic Sans MS" pitchFamily="66" charset="0"/>
              </a:rPr>
            </a:br>
            <a:r>
              <a:rPr lang="sk-SK" sz="1800" dirty="0" smtClean="0">
                <a:solidFill>
                  <a:srgbClr val="00B050"/>
                </a:solidFill>
                <a:latin typeface="Comic Sans MS" pitchFamily="66" charset="0"/>
              </a:rPr>
              <a:t/>
            </a:r>
            <a:br>
              <a:rPr lang="sk-SK" sz="1800" dirty="0" smtClean="0">
                <a:solidFill>
                  <a:srgbClr val="00B050"/>
                </a:solidFill>
                <a:latin typeface="Comic Sans MS" pitchFamily="66" charset="0"/>
              </a:rPr>
            </a:br>
            <a:r>
              <a:rPr lang="sk-SK" sz="1800" dirty="0" smtClean="0">
                <a:solidFill>
                  <a:srgbClr val="00B050"/>
                </a:solidFill>
                <a:latin typeface="Comic Sans MS" pitchFamily="66" charset="0"/>
              </a:rPr>
              <a:t>Deň otvorených dverí                     </a:t>
            </a:r>
            <a:r>
              <a:rPr lang="sk-SK" sz="1800" dirty="0" smtClean="0">
                <a:latin typeface="Comic Sans MS" pitchFamily="66" charset="0"/>
              </a:rPr>
              <a:t>Lyžiarsky výcvik</a:t>
            </a:r>
            <a:br>
              <a:rPr lang="sk-SK" sz="1800" dirty="0" smtClean="0">
                <a:latin typeface="Comic Sans MS" pitchFamily="66" charset="0"/>
              </a:rPr>
            </a:br>
            <a:r>
              <a:rPr lang="sk-SK" sz="1800" dirty="0">
                <a:latin typeface="Comic Sans MS" pitchFamily="66" charset="0"/>
              </a:rPr>
              <a:t/>
            </a:r>
            <a:br>
              <a:rPr lang="sk-SK" sz="1800" dirty="0">
                <a:latin typeface="Comic Sans MS" pitchFamily="66" charset="0"/>
              </a:rPr>
            </a:br>
            <a:r>
              <a:rPr lang="sk-SK" sz="1800" dirty="0" smtClean="0">
                <a:latin typeface="Comic Sans MS" pitchFamily="66" charset="0"/>
              </a:rPr>
              <a:t/>
            </a:r>
            <a:br>
              <a:rPr lang="sk-SK" sz="1800" dirty="0" smtClean="0">
                <a:latin typeface="Comic Sans MS" pitchFamily="66" charset="0"/>
              </a:rPr>
            </a:br>
            <a:r>
              <a:rPr lang="sk-SK" sz="1800" dirty="0">
                <a:latin typeface="Comic Sans MS" pitchFamily="66" charset="0"/>
              </a:rPr>
              <a:t/>
            </a:r>
            <a:br>
              <a:rPr lang="sk-SK" sz="1800" dirty="0">
                <a:latin typeface="Comic Sans MS" pitchFamily="66" charset="0"/>
              </a:rPr>
            </a:br>
            <a:r>
              <a:rPr lang="sk-SK" sz="1800" dirty="0" smtClean="0">
                <a:latin typeface="Comic Sans MS" pitchFamily="66" charset="0"/>
              </a:rPr>
              <a:t/>
            </a:r>
            <a:br>
              <a:rPr lang="sk-SK" sz="1800" dirty="0" smtClean="0">
                <a:latin typeface="Comic Sans MS" pitchFamily="66" charset="0"/>
              </a:rPr>
            </a:br>
            <a:r>
              <a:rPr lang="sk-SK" sz="1800" dirty="0">
                <a:latin typeface="Comic Sans MS" pitchFamily="66" charset="0"/>
              </a:rPr>
              <a:t/>
            </a:r>
            <a:br>
              <a:rPr lang="sk-SK" sz="1800" dirty="0">
                <a:latin typeface="Comic Sans MS" pitchFamily="66" charset="0"/>
              </a:rPr>
            </a:br>
            <a:r>
              <a:rPr lang="sk-SK" sz="1800" dirty="0" smtClean="0">
                <a:latin typeface="Comic Sans MS" pitchFamily="66" charset="0"/>
              </a:rPr>
              <a:t/>
            </a:r>
            <a:br>
              <a:rPr lang="sk-SK" sz="1800" dirty="0" smtClean="0">
                <a:latin typeface="Comic Sans MS" pitchFamily="66" charset="0"/>
              </a:rPr>
            </a:br>
            <a:r>
              <a:rPr lang="sk-SK" sz="1800" dirty="0">
                <a:latin typeface="Comic Sans MS" pitchFamily="66" charset="0"/>
              </a:rPr>
              <a:t/>
            </a:r>
            <a:br>
              <a:rPr lang="sk-SK" sz="1800" dirty="0">
                <a:latin typeface="Comic Sans MS" pitchFamily="66" charset="0"/>
              </a:rPr>
            </a:br>
            <a:r>
              <a:rPr lang="sk-SK" sz="1800" dirty="0" smtClean="0">
                <a:latin typeface="Comic Sans MS" pitchFamily="66" charset="0"/>
              </a:rPr>
              <a:t/>
            </a:r>
            <a:br>
              <a:rPr lang="sk-SK" sz="1800" dirty="0" smtClean="0">
                <a:latin typeface="Comic Sans MS" pitchFamily="66" charset="0"/>
              </a:rPr>
            </a:br>
            <a:r>
              <a:rPr lang="sk-SK" sz="1800" dirty="0">
                <a:latin typeface="Comic Sans MS" pitchFamily="66" charset="0"/>
              </a:rPr>
              <a:t/>
            </a:r>
            <a:br>
              <a:rPr lang="sk-SK" sz="1800" dirty="0">
                <a:latin typeface="Comic Sans MS" pitchFamily="66" charset="0"/>
              </a:rPr>
            </a:br>
            <a:r>
              <a:rPr lang="sk-SK" sz="1800" dirty="0" smtClean="0">
                <a:solidFill>
                  <a:srgbClr val="FF0000"/>
                </a:solidFill>
                <a:latin typeface="Comic Sans MS" pitchFamily="66" charset="0"/>
              </a:rPr>
              <a:t>Študentská kvapka krvi </a:t>
            </a:r>
            <a:r>
              <a:rPr lang="sk-SK" sz="1800" dirty="0" smtClean="0">
                <a:latin typeface="Comic Sans MS" pitchFamily="66" charset="0"/>
              </a:rPr>
              <a:t>                   </a:t>
            </a:r>
            <a:r>
              <a:rPr lang="sk-SK" sz="1800" dirty="0" smtClean="0">
                <a:solidFill>
                  <a:srgbClr val="FF0000"/>
                </a:solidFill>
                <a:latin typeface="Comic Sans MS" pitchFamily="66" charset="0"/>
              </a:rPr>
              <a:t>Plavecký výcvik</a:t>
            </a:r>
            <a:br>
              <a:rPr lang="sk-SK" sz="1800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sk-SK" sz="1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785938" y="214313"/>
            <a:ext cx="5970587" cy="836612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sk-SK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MIMOŠKOLSKÉ AKTIVITY</a:t>
            </a:r>
          </a:p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sk-SK" dirty="0" smtClean="0"/>
              <a:t>                                         </a:t>
            </a:r>
          </a:p>
        </p:txBody>
      </p:sp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3" y="1143000"/>
            <a:ext cx="3429000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" y="989013"/>
            <a:ext cx="3856038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835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785850" y="428604"/>
            <a:ext cx="7714141" cy="5880146"/>
          </a:xfrm>
          <a:ln>
            <a:miter lim="800000"/>
            <a:headEnd/>
            <a:tailEnd/>
          </a:ln>
          <a:extLst/>
        </p:spPr>
        <p:txBody>
          <a:bodyPr>
            <a:normAutofit/>
          </a:bodyPr>
          <a:lstStyle/>
          <a:p>
            <a:pPr marL="320040" indent="-32004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sk-SK" sz="2400" dirty="0" smtClean="0"/>
              <a:t/>
            </a:r>
            <a:br>
              <a:rPr lang="sk-SK" sz="2400" dirty="0" smtClean="0"/>
            </a:br>
            <a:r>
              <a:rPr lang="sk-SK" sz="2400" dirty="0"/>
              <a:t/>
            </a:r>
            <a:br>
              <a:rPr lang="sk-SK" sz="2400" dirty="0"/>
            </a:br>
            <a:r>
              <a:rPr lang="sk-SK" sz="2400" dirty="0" smtClean="0"/>
              <a:t/>
            </a:r>
            <a:br>
              <a:rPr lang="sk-SK" sz="2400" dirty="0" smtClean="0"/>
            </a:br>
            <a:r>
              <a:rPr lang="sk-SK" sz="2400" dirty="0"/>
              <a:t/>
            </a:r>
            <a:br>
              <a:rPr lang="sk-SK" sz="2400" dirty="0"/>
            </a:br>
            <a:r>
              <a:rPr lang="sk-SK" sz="2400" dirty="0" smtClean="0"/>
              <a:t/>
            </a:r>
            <a:br>
              <a:rPr lang="sk-SK" sz="2400" dirty="0" smtClean="0"/>
            </a:br>
            <a:endParaRPr lang="sk-SK" sz="2400" dirty="0"/>
          </a:p>
        </p:txBody>
      </p:sp>
      <p:sp>
        <p:nvSpPr>
          <p:cNvPr id="28675" name="Zástupný symbol textu 2"/>
          <p:cNvSpPr>
            <a:spLocks noGrp="1"/>
          </p:cNvSpPr>
          <p:nvPr>
            <p:ph type="body" idx="1"/>
          </p:nvPr>
        </p:nvSpPr>
        <p:spPr>
          <a:xfrm rot="5400000">
            <a:off x="6158706" y="3413919"/>
            <a:ext cx="4970463" cy="714375"/>
          </a:xfrm>
        </p:spPr>
        <p:txBody>
          <a:bodyPr rtlCol="0">
            <a:normAutofit fontScale="25000" lnSpcReduction="20000"/>
          </a:bodyPr>
          <a:lstStyle/>
          <a:p>
            <a:pPr algn="ctr" eaLnBrk="1" fontAlgn="auto" hangingPunct="1">
              <a:buClr>
                <a:schemeClr val="accent6">
                  <a:lumMod val="75000"/>
                </a:schemeClr>
              </a:buClr>
              <a:defRPr/>
            </a:pPr>
            <a:endParaRPr lang="sk-SK" sz="2800" b="1" dirty="0" smtClean="0">
              <a:solidFill>
                <a:schemeClr val="bg2">
                  <a:lumMod val="25000"/>
                </a:schemeClr>
              </a:solidFill>
              <a:latin typeface="Comic Sans MS" pitchFamily="66" charset="0"/>
            </a:endParaRPr>
          </a:p>
          <a:p>
            <a:pPr algn="ctr" eaLnBrk="1" fontAlgn="auto" hangingPunct="1">
              <a:buClr>
                <a:schemeClr val="accent6">
                  <a:lumMod val="75000"/>
                </a:schemeClr>
              </a:buClr>
              <a:defRPr/>
            </a:pPr>
            <a:endParaRPr lang="sk-SK" sz="2800" b="1" dirty="0" smtClean="0">
              <a:solidFill>
                <a:schemeClr val="bg2">
                  <a:lumMod val="25000"/>
                </a:schemeClr>
              </a:solidFill>
              <a:latin typeface="Comic Sans MS" pitchFamily="66" charset="0"/>
            </a:endParaRPr>
          </a:p>
          <a:p>
            <a:pPr algn="ctr" eaLnBrk="1" fontAlgn="auto" hangingPunct="1">
              <a:buClr>
                <a:schemeClr val="accent6">
                  <a:lumMod val="75000"/>
                </a:schemeClr>
              </a:buClr>
              <a:defRPr/>
            </a:pPr>
            <a:endParaRPr lang="sk-SK" sz="2800" b="1" dirty="0" smtClean="0">
              <a:solidFill>
                <a:schemeClr val="bg2">
                  <a:lumMod val="25000"/>
                </a:schemeClr>
              </a:solidFill>
              <a:latin typeface="Comic Sans MS" pitchFamily="66" charset="0"/>
            </a:endParaRPr>
          </a:p>
          <a:p>
            <a:pPr algn="ctr" eaLnBrk="1" fontAlgn="auto" hangingPunct="1">
              <a:buClr>
                <a:schemeClr val="accent6">
                  <a:lumMod val="75000"/>
                </a:schemeClr>
              </a:buClr>
              <a:defRPr/>
            </a:pPr>
            <a:endParaRPr lang="sk-SK" sz="2800" b="1" dirty="0" smtClean="0">
              <a:solidFill>
                <a:schemeClr val="bg2">
                  <a:lumMod val="25000"/>
                </a:schemeClr>
              </a:solidFill>
              <a:latin typeface="Comic Sans MS" pitchFamily="66" charset="0"/>
            </a:endParaRPr>
          </a:p>
          <a:p>
            <a:pPr algn="ctr" eaLnBrk="1" fontAlgn="auto" hangingPunct="1">
              <a:buClr>
                <a:schemeClr val="accent6">
                  <a:lumMod val="75000"/>
                </a:schemeClr>
              </a:buClr>
              <a:defRPr/>
            </a:pPr>
            <a:endParaRPr lang="sk-SK" sz="2800" b="1" dirty="0" smtClean="0">
              <a:solidFill>
                <a:schemeClr val="bg2">
                  <a:lumMod val="25000"/>
                </a:schemeClr>
              </a:solidFill>
              <a:latin typeface="Comic Sans MS" pitchFamily="66" charset="0"/>
            </a:endParaRPr>
          </a:p>
          <a:p>
            <a:pPr algn="ctr" eaLnBrk="1" fontAlgn="auto" hangingPunct="1">
              <a:buClr>
                <a:schemeClr val="accent6">
                  <a:lumMod val="75000"/>
                </a:schemeClr>
              </a:buClr>
              <a:defRPr/>
            </a:pPr>
            <a:endParaRPr lang="sk-SK" sz="2800" b="1" dirty="0" smtClean="0">
              <a:solidFill>
                <a:schemeClr val="bg2">
                  <a:lumMod val="25000"/>
                </a:schemeClr>
              </a:solidFill>
              <a:latin typeface="Comic Sans MS" pitchFamily="66" charset="0"/>
            </a:endParaRPr>
          </a:p>
          <a:p>
            <a:pPr algn="ctr" eaLnBrk="1" fontAlgn="auto" hangingPunct="1">
              <a:buClr>
                <a:schemeClr val="accent6">
                  <a:lumMod val="75000"/>
                </a:schemeClr>
              </a:buClr>
              <a:defRPr/>
            </a:pPr>
            <a:endParaRPr lang="sk-SK" sz="2800" b="1" dirty="0" smtClean="0">
              <a:solidFill>
                <a:schemeClr val="bg2">
                  <a:lumMod val="25000"/>
                </a:schemeClr>
              </a:solidFill>
              <a:latin typeface="Comic Sans MS" pitchFamily="66" charset="0"/>
            </a:endParaRPr>
          </a:p>
          <a:p>
            <a:pPr algn="ctr" eaLnBrk="1" fontAlgn="auto" hangingPunct="1">
              <a:buClr>
                <a:schemeClr val="accent6">
                  <a:lumMod val="75000"/>
                </a:schemeClr>
              </a:buClr>
              <a:defRPr/>
            </a:pPr>
            <a:endParaRPr lang="sk-SK" sz="2800" b="1" dirty="0" smtClean="0">
              <a:solidFill>
                <a:schemeClr val="bg2">
                  <a:lumMod val="25000"/>
                </a:schemeClr>
              </a:solidFill>
              <a:latin typeface="Comic Sans MS" pitchFamily="66" charset="0"/>
            </a:endParaRPr>
          </a:p>
          <a:p>
            <a:pPr algn="ctr" eaLnBrk="1" fontAlgn="auto" hangingPunct="1">
              <a:buClr>
                <a:schemeClr val="accent6">
                  <a:lumMod val="75000"/>
                </a:schemeClr>
              </a:buClr>
              <a:defRPr/>
            </a:pPr>
            <a:endParaRPr lang="sk-SK" sz="2800" b="1" dirty="0" smtClean="0">
              <a:solidFill>
                <a:schemeClr val="bg2">
                  <a:lumMod val="25000"/>
                </a:schemeClr>
              </a:solidFill>
              <a:latin typeface="Comic Sans MS" pitchFamily="66" charset="0"/>
            </a:endParaRPr>
          </a:p>
          <a:p>
            <a:pPr algn="ctr" eaLnBrk="1" fontAlgn="auto" hangingPunct="1">
              <a:buClr>
                <a:schemeClr val="accent6">
                  <a:lumMod val="75000"/>
                </a:schemeClr>
              </a:buClr>
              <a:defRPr/>
            </a:pPr>
            <a:endParaRPr lang="sk-SK" sz="2800" b="1" dirty="0" smtClean="0">
              <a:solidFill>
                <a:schemeClr val="bg2">
                  <a:lumMod val="25000"/>
                </a:schemeClr>
              </a:solidFill>
              <a:latin typeface="Comic Sans MS" pitchFamily="66" charset="0"/>
            </a:endParaRPr>
          </a:p>
          <a:p>
            <a:pPr algn="ctr"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sk-SK" sz="2800" b="1" dirty="0" smtClean="0">
                <a:solidFill>
                  <a:srgbClr val="00B050"/>
                </a:solidFill>
                <a:latin typeface="Comic Sans MS" pitchFamily="66" charset="0"/>
              </a:rPr>
              <a:t>Mimoškolské aktivity</a:t>
            </a:r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500063"/>
            <a:ext cx="3786188" cy="280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3857625"/>
            <a:ext cx="385762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0" y="3857625"/>
            <a:ext cx="3762375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9" name="BlokTextu 6"/>
          <p:cNvSpPr txBox="1">
            <a:spLocks noChangeArrowheads="1"/>
          </p:cNvSpPr>
          <p:nvPr/>
        </p:nvSpPr>
        <p:spPr bwMode="auto">
          <a:xfrm>
            <a:off x="214313" y="214313"/>
            <a:ext cx="7929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sk-SK" altLang="sk-SK">
                <a:solidFill>
                  <a:srgbClr val="C00000"/>
                </a:solidFill>
                <a:latin typeface="Comic Sans MS" pitchFamily="66" charset="0"/>
              </a:rPr>
              <a:t>Poznávacie zájazdy                              Stužkové slávnosti</a:t>
            </a:r>
          </a:p>
        </p:txBody>
      </p:sp>
      <p:sp>
        <p:nvSpPr>
          <p:cNvPr id="28680" name="BlokTextu 7"/>
          <p:cNvSpPr txBox="1">
            <a:spLocks noChangeArrowheads="1"/>
          </p:cNvSpPr>
          <p:nvPr/>
        </p:nvSpPr>
        <p:spPr bwMode="auto">
          <a:xfrm>
            <a:off x="357188" y="3357563"/>
            <a:ext cx="26019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sk-SK" altLang="sk-SK">
                <a:solidFill>
                  <a:srgbClr val="C00000"/>
                </a:solidFill>
                <a:latin typeface="Comic Sans MS" pitchFamily="66" charset="0"/>
              </a:rPr>
              <a:t>Vianočný koncert</a:t>
            </a:r>
          </a:p>
        </p:txBody>
      </p:sp>
      <p:sp>
        <p:nvSpPr>
          <p:cNvPr id="28681" name="BlokTextu 10"/>
          <p:cNvSpPr txBox="1">
            <a:spLocks noChangeArrowheads="1"/>
          </p:cNvSpPr>
          <p:nvPr/>
        </p:nvSpPr>
        <p:spPr bwMode="auto">
          <a:xfrm>
            <a:off x="4429125" y="3429000"/>
            <a:ext cx="2951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sk-SK" altLang="sk-SK">
                <a:solidFill>
                  <a:srgbClr val="C00000"/>
                </a:solidFill>
                <a:latin typeface="Comic Sans MS" pitchFamily="66" charset="0"/>
              </a:rPr>
              <a:t>Výlety</a:t>
            </a:r>
          </a:p>
        </p:txBody>
      </p:sp>
      <p:pic>
        <p:nvPicPr>
          <p:cNvPr id="2868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0" y="500063"/>
            <a:ext cx="3884613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83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textu 2"/>
          <p:cNvSpPr txBox="1">
            <a:spLocks/>
          </p:cNvSpPr>
          <p:nvPr/>
        </p:nvSpPr>
        <p:spPr>
          <a:xfrm>
            <a:off x="1714500" y="0"/>
            <a:ext cx="5970588" cy="835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182880" algn="ctr" eaLnBrk="1" fontAlgn="auto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defRPr/>
            </a:pPr>
            <a:r>
              <a:rPr lang="sk-SK" sz="2800" b="1" dirty="0">
                <a:solidFill>
                  <a:srgbClr val="00B050"/>
                </a:solidFill>
                <a:latin typeface="Comic Sans MS" pitchFamily="66" charset="0"/>
                <a:cs typeface="+mn-cs"/>
              </a:rPr>
              <a:t>Mimoškolské aktivity</a:t>
            </a:r>
          </a:p>
          <a:p>
            <a:pPr marL="228600" indent="-182880" eaLnBrk="1" fontAlgn="auto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/>
            </a:pPr>
            <a:endParaRPr lang="sk-SK" sz="2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9699" name="Picture 4" descr="http://www.ssoskromp.edu.sk/foto1213/burza/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692150"/>
            <a:ext cx="378460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BlokTextu 7"/>
          <p:cNvSpPr txBox="1">
            <a:spLocks noChangeArrowheads="1"/>
          </p:cNvSpPr>
          <p:nvPr/>
        </p:nvSpPr>
        <p:spPr bwMode="auto">
          <a:xfrm>
            <a:off x="5072063" y="3500438"/>
            <a:ext cx="38163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sk-SK" altLang="sk-SK">
                <a:latin typeface="Comic Sans MS" pitchFamily="66" charset="0"/>
              </a:rPr>
              <a:t>Burza stredných škôl – </a:t>
            </a:r>
            <a:r>
              <a:rPr lang="sk-SK" altLang="sk-SK" b="1">
                <a:latin typeface="Comic Sans MS" pitchFamily="66" charset="0"/>
              </a:rPr>
              <a:t>„Vyberte si svoju strednú školu</a:t>
            </a:r>
            <a:r>
              <a:rPr lang="sk-SK" altLang="sk-SK">
                <a:latin typeface="Comic Sans MS" pitchFamily="66" charset="0"/>
              </a:rPr>
              <a:t>“</a:t>
            </a:r>
          </a:p>
        </p:txBody>
      </p:sp>
      <p:pic>
        <p:nvPicPr>
          <p:cNvPr id="29701" name="Picture 10" descr="D:\lenovo_ntb\Documents\www\škola_aktual\foto1213\uc\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25" y="4143375"/>
            <a:ext cx="3508375" cy="253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2" name="Obdĺžnik 12"/>
          <p:cNvSpPr>
            <a:spLocks noChangeArrowheads="1"/>
          </p:cNvSpPr>
          <p:nvPr/>
        </p:nvSpPr>
        <p:spPr bwMode="auto">
          <a:xfrm>
            <a:off x="250825" y="4797425"/>
            <a:ext cx="252095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sk-SK" altLang="sk-SK">
                <a:latin typeface="Comic Sans MS" pitchFamily="66" charset="0"/>
              </a:rPr>
              <a:t>Jesenné účelové cvičenie na ochranu života a zdravia </a:t>
            </a:r>
          </a:p>
        </p:txBody>
      </p:sp>
      <p:pic>
        <p:nvPicPr>
          <p:cNvPr id="29703" name="Picture 2" descr="http://www.ssoskromp.edu.sk/foto1213/gastro/7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625" y="1071563"/>
            <a:ext cx="4000500" cy="289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4" name="Obdĺžnik 9"/>
          <p:cNvSpPr>
            <a:spLocks noChangeArrowheads="1"/>
          </p:cNvSpPr>
          <p:nvPr/>
        </p:nvSpPr>
        <p:spPr bwMode="auto">
          <a:xfrm>
            <a:off x="428625" y="642938"/>
            <a:ext cx="3359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sk-SK" altLang="sk-SK">
                <a:latin typeface="Comic Sans MS" pitchFamily="66" charset="0"/>
              </a:rPr>
              <a:t>Jarná gastronomická výstava </a:t>
            </a:r>
            <a:endParaRPr lang="sk-SK" altLang="sk-SK"/>
          </a:p>
        </p:txBody>
      </p:sp>
    </p:spTree>
  </p:cSld>
  <p:clrMapOvr>
    <a:masterClrMapping/>
  </p:clrMapOvr>
  <p:transition spd="slow" advClick="0" advTm="6083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0588" y="3644900"/>
            <a:ext cx="4103687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ástupný symbol textu 2"/>
          <p:cNvSpPr txBox="1">
            <a:spLocks/>
          </p:cNvSpPr>
          <p:nvPr/>
        </p:nvSpPr>
        <p:spPr>
          <a:xfrm>
            <a:off x="1714500" y="44450"/>
            <a:ext cx="5970588" cy="79057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182880" algn="ctr" eaLnBrk="1" fontAlgn="auto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defRPr/>
            </a:pPr>
            <a:r>
              <a:rPr lang="sk-SK" sz="2800" b="1" dirty="0">
                <a:solidFill>
                  <a:srgbClr val="00B050"/>
                </a:solidFill>
                <a:latin typeface="Comic Sans MS" pitchFamily="66" charset="0"/>
                <a:cs typeface="+mn-cs"/>
              </a:rPr>
              <a:t>Mimoškolské aktivity</a:t>
            </a:r>
          </a:p>
          <a:p>
            <a:pPr marL="228600" indent="-182880" eaLnBrk="1" fontAlgn="auto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/>
            </a:pPr>
            <a:endParaRPr lang="sk-SK" sz="2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0724" name="Obdĺžnik 9"/>
          <p:cNvSpPr>
            <a:spLocks noChangeArrowheads="1"/>
          </p:cNvSpPr>
          <p:nvPr/>
        </p:nvSpPr>
        <p:spPr bwMode="auto">
          <a:xfrm>
            <a:off x="3906838" y="538163"/>
            <a:ext cx="15859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sk-SK" altLang="sk-SK">
                <a:latin typeface="Comic Sans MS" pitchFamily="66" charset="0"/>
              </a:rPr>
              <a:t>Kurz barista </a:t>
            </a:r>
            <a:endParaRPr lang="sk-SK" altLang="sk-SK"/>
          </a:p>
        </p:txBody>
      </p:sp>
      <p:pic>
        <p:nvPicPr>
          <p:cNvPr id="3072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012825"/>
            <a:ext cx="4267200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3644900"/>
            <a:ext cx="4267200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BlokTextu 1"/>
          <p:cNvSpPr txBox="1">
            <a:spLocks noChangeArrowheads="1"/>
          </p:cNvSpPr>
          <p:nvPr/>
        </p:nvSpPr>
        <p:spPr bwMode="auto">
          <a:xfrm rot="1046267">
            <a:off x="2165350" y="4343400"/>
            <a:ext cx="503713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sk-SK" altLang="sk-SK" sz="1100" b="1">
                <a:solidFill>
                  <a:srgbClr val="FF0000"/>
                </a:solidFill>
              </a:rPr>
              <a:t>kurz Barista. Tento kurz viedol lektor českej baristickej asociácie,</a:t>
            </a:r>
          </a:p>
          <a:p>
            <a:pPr eaLnBrk="1" hangingPunct="1"/>
            <a:r>
              <a:rPr lang="sk-SK" altLang="sk-SK" sz="1100" b="1">
                <a:solidFill>
                  <a:srgbClr val="FF0000"/>
                </a:solidFill>
              </a:rPr>
              <a:t> barista SCAE lev 1 a 2 tréner Café Art, Michal Křížka</a:t>
            </a:r>
          </a:p>
        </p:txBody>
      </p:sp>
      <p:pic>
        <p:nvPicPr>
          <p:cNvPr id="30728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00588" y="1012825"/>
            <a:ext cx="4103687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6217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textu 2"/>
          <p:cNvSpPr txBox="1">
            <a:spLocks/>
          </p:cNvSpPr>
          <p:nvPr/>
        </p:nvSpPr>
        <p:spPr>
          <a:xfrm>
            <a:off x="1785938" y="0"/>
            <a:ext cx="5970587" cy="8350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182880" algn="ctr" eaLnBrk="1" fontAlgn="auto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defRPr/>
            </a:pPr>
            <a:r>
              <a:rPr lang="sk-SK" sz="2800" b="1" dirty="0">
                <a:solidFill>
                  <a:srgbClr val="00B050"/>
                </a:solidFill>
                <a:latin typeface="Comic Sans MS" pitchFamily="66" charset="0"/>
                <a:cs typeface="+mn-cs"/>
              </a:rPr>
              <a:t>Mimoškolské aktivity</a:t>
            </a:r>
          </a:p>
          <a:p>
            <a:pPr marL="228600" indent="-182880" eaLnBrk="1" fontAlgn="auto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/>
            </a:pPr>
            <a:endParaRPr lang="sk-SK" sz="2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1747" name="BlokTextu 5"/>
          <p:cNvSpPr txBox="1">
            <a:spLocks noChangeArrowheads="1"/>
          </p:cNvSpPr>
          <p:nvPr/>
        </p:nvSpPr>
        <p:spPr bwMode="auto">
          <a:xfrm>
            <a:off x="214313" y="571500"/>
            <a:ext cx="26019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sk-SK" altLang="sk-SK">
                <a:latin typeface="Comic Sans MS" pitchFamily="66" charset="0"/>
              </a:rPr>
              <a:t>Prezentácia školy na Krompašskom jarmoku</a:t>
            </a:r>
          </a:p>
          <a:p>
            <a:pPr algn="ctr" eaLnBrk="1" hangingPunct="1"/>
            <a:endParaRPr lang="sk-SK" altLang="sk-SK">
              <a:latin typeface="Comic Sans MS" pitchFamily="66" charset="0"/>
            </a:endParaRPr>
          </a:p>
        </p:txBody>
      </p:sp>
      <p:sp>
        <p:nvSpPr>
          <p:cNvPr id="31748" name="BlokTextu 6"/>
          <p:cNvSpPr txBox="1">
            <a:spLocks noChangeArrowheads="1"/>
          </p:cNvSpPr>
          <p:nvPr/>
        </p:nvSpPr>
        <p:spPr bwMode="auto">
          <a:xfrm>
            <a:off x="5143500" y="642938"/>
            <a:ext cx="26019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sk-SK" altLang="sk-SK">
                <a:latin typeface="Comic Sans MS" pitchFamily="66" charset="0"/>
              </a:rPr>
              <a:t>Krompašský jarmok</a:t>
            </a:r>
          </a:p>
        </p:txBody>
      </p:sp>
      <p:pic>
        <p:nvPicPr>
          <p:cNvPr id="3174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1254125"/>
            <a:ext cx="3879850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075" y="4076700"/>
            <a:ext cx="3786188" cy="252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13" descr="http://www.ssoskromp.edu.sk/foto1415/jarmok/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075" y="1254125"/>
            <a:ext cx="3786188" cy="252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463" y="4076700"/>
            <a:ext cx="3879850" cy="252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930">
    <p:pull dir="l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textu 2"/>
          <p:cNvSpPr txBox="1">
            <a:spLocks/>
          </p:cNvSpPr>
          <p:nvPr/>
        </p:nvSpPr>
        <p:spPr>
          <a:xfrm>
            <a:off x="2554288" y="184150"/>
            <a:ext cx="5970587" cy="835025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228600" indent="-182880" algn="ctr" eaLnBrk="1" fontAlgn="auto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defRPr/>
            </a:pPr>
            <a:r>
              <a:rPr lang="sk-SK" sz="2800" b="1" dirty="0">
                <a:solidFill>
                  <a:srgbClr val="00B050"/>
                </a:solidFill>
                <a:latin typeface="Comic Sans MS" pitchFamily="66" charset="0"/>
                <a:cs typeface="+mn-cs"/>
              </a:rPr>
              <a:t>Mimoškolské aktivity </a:t>
            </a:r>
          </a:p>
          <a:p>
            <a:pPr marL="228600" indent="-182880" algn="ctr" eaLnBrk="1" fontAlgn="auto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defRPr/>
            </a:pPr>
            <a:r>
              <a:rPr lang="sk-SK" sz="2800" b="1" dirty="0">
                <a:solidFill>
                  <a:srgbClr val="00B050"/>
                </a:solidFill>
                <a:latin typeface="Comic Sans MS" pitchFamily="66" charset="0"/>
                <a:cs typeface="+mn-cs"/>
              </a:rPr>
              <a:t>Celoslovenská súťaž zručnosti</a:t>
            </a:r>
          </a:p>
          <a:p>
            <a:pPr marL="228600" indent="-182880" eaLnBrk="1" fontAlgn="auto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/>
            </a:pPr>
            <a:endParaRPr lang="sk-SK" sz="2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3109913" y="3500438"/>
            <a:ext cx="485775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ZENIT v elektrotechnike</a:t>
            </a:r>
          </a:p>
        </p:txBody>
      </p:sp>
      <p:pic>
        <p:nvPicPr>
          <p:cNvPr id="3277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184150"/>
            <a:ext cx="2282825" cy="342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4288" y="1020763"/>
            <a:ext cx="3157537" cy="237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2475" y="1030288"/>
            <a:ext cx="3157538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13" descr="http://www.ssoskromp.edu.sk/foto1415/zenit/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0263" y="4181475"/>
            <a:ext cx="4383087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950" y="4178300"/>
            <a:ext cx="4387850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965">
    <p:pull dir="l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Podnadpis 1"/>
          <p:cNvSpPr>
            <a:spLocks noGrp="1"/>
          </p:cNvSpPr>
          <p:nvPr>
            <p:ph type="subTitle" idx="1"/>
          </p:nvPr>
        </p:nvSpPr>
        <p:spPr>
          <a:xfrm>
            <a:off x="1473200" y="5053013"/>
            <a:ext cx="5637213" cy="881062"/>
          </a:xfrm>
        </p:spPr>
        <p:txBody>
          <a:bodyPr/>
          <a:lstStyle/>
          <a:p>
            <a:endParaRPr lang="sk-SK" altLang="sk-SK" smtClean="0"/>
          </a:p>
        </p:txBody>
      </p:sp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052736"/>
          </a:xfrm>
        </p:spPr>
        <p:txBody>
          <a:bodyPr/>
          <a:lstStyle/>
          <a:p>
            <a:pPr marL="182880" indent="0" algn="ctr">
              <a:buFont typeface="Georgia" pitchFamily="18" charset="0"/>
              <a:buNone/>
              <a:defRPr/>
            </a:pPr>
            <a:r>
              <a:rPr lang="sk-SK" sz="4400" dirty="0" smtClean="0"/>
              <a:t>Pivný expert 2015 14.10.2015</a:t>
            </a:r>
            <a:endParaRPr lang="sk-SK" sz="4400" dirty="0"/>
          </a:p>
        </p:txBody>
      </p:sp>
      <p:pic>
        <p:nvPicPr>
          <p:cNvPr id="33796" name="Picture 2" descr="\\192.168.0.202\Prenos\UČITELIA\U-Trelová\web stránka školy\Pivný expert 2015\DSC_0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944563"/>
            <a:ext cx="4154488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3" descr="\\192.168.0.202\Prenos\UČITELIA\U-Trelová\web stránka školy\Pivný expert 2015\DSC_0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150" y="944563"/>
            <a:ext cx="4264025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 descr="\\192.168.0.202\Prenos\UČITELIA\U-Trelová\web stránka školy\Pivný expert 2015\IMG_39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3860800"/>
            <a:ext cx="4181475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7" descr="\\192.168.0.202\Prenos\UČITELIA\U-Trelová\web stránka školy\Pivný expert 2015\IMG_39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29150" y="3860800"/>
            <a:ext cx="4264025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9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" y="4037013"/>
            <a:ext cx="3817938" cy="2665412"/>
          </a:xfrm>
          <a:prstGeom prst="rect">
            <a:avLst/>
          </a:prstGeom>
          <a:noFill/>
          <a:ln>
            <a:noFill/>
          </a:ln>
          <a:effectLst>
            <a:glow rad="762000">
              <a:schemeClr val="bg1"/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7467600" cy="1143000"/>
          </a:xfrm>
        </p:spPr>
        <p:txBody>
          <a:bodyPr>
            <a:normAutofit/>
          </a:bodyPr>
          <a:lstStyle/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sk-SK" sz="3600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7172" name="Zástupný symbol obsahu 2"/>
          <p:cNvSpPr>
            <a:spLocks noGrp="1"/>
          </p:cNvSpPr>
          <p:nvPr>
            <p:ph sz="quarter" idx="13"/>
          </p:nvPr>
        </p:nvSpPr>
        <p:spPr>
          <a:xfrm>
            <a:off x="215900" y="1844675"/>
            <a:ext cx="8928100" cy="3917950"/>
          </a:xfrm>
        </p:spPr>
        <p:txBody>
          <a:bodyPr/>
          <a:lstStyle/>
          <a:p>
            <a:pPr marL="419100" indent="-382588" algn="ctr" eaLnBrk="1" hangingPunct="1">
              <a:spcAft>
                <a:spcPct val="0"/>
              </a:spcAft>
              <a:buFont typeface="Wingdings 2" pitchFamily="18" charset="2"/>
              <a:buNone/>
            </a:pPr>
            <a:r>
              <a:rPr lang="sk-SK" altLang="en-US" sz="3200" b="1" smtClean="0">
                <a:latin typeface="Comic Sans MS" pitchFamily="66" charset="0"/>
              </a:rPr>
              <a:t>Staňte sa súčasťou modernej školy s takmer 60 ročnou históriou v meste Krompachy okresu Spišská Nová Ves s kvalitným materiálno-technickým vybavením a športovým zázemím s vysoko kvalifikovaným pedagogickým zborom a s perspektívou budúceho zamestnania.</a:t>
            </a:r>
          </a:p>
          <a:p>
            <a:pPr marL="419100" indent="-382588" algn="ctr" eaLnBrk="1" hangingPunct="1">
              <a:spcAft>
                <a:spcPct val="0"/>
              </a:spcAft>
              <a:buFont typeface="Wingdings 2" pitchFamily="18" charset="2"/>
              <a:buNone/>
            </a:pPr>
            <a:endParaRPr lang="sk-SK" altLang="en-US" sz="3200" b="1" smtClean="0">
              <a:latin typeface="Comic Sans MS" pitchFamily="66" charset="0"/>
            </a:endParaRPr>
          </a:p>
          <a:p>
            <a:pPr marL="419100" indent="-382588" algn="ctr" eaLnBrk="1" hangingPunct="1">
              <a:spcAft>
                <a:spcPct val="0"/>
              </a:spcAft>
              <a:buFont typeface="Wingdings 2" pitchFamily="18" charset="2"/>
              <a:buNone/>
            </a:pPr>
            <a:endParaRPr lang="sk-SK" altLang="en-US" sz="3200" b="1" smtClean="0">
              <a:latin typeface="Comic Sans MS" pitchFamily="66" charset="0"/>
            </a:endParaRPr>
          </a:p>
          <a:p>
            <a:pPr marL="419100" indent="-382588" algn="r" eaLnBrk="1" hangingPunct="1">
              <a:spcAft>
                <a:spcPct val="0"/>
              </a:spcAft>
              <a:buFont typeface="Wingdings 2" pitchFamily="18" charset="2"/>
              <a:buNone/>
            </a:pPr>
            <a:endParaRPr lang="sk-SK" altLang="en-US" sz="3200" b="1" smtClean="0">
              <a:latin typeface="Comic Sans MS" pitchFamily="66" charset="0"/>
            </a:endParaRPr>
          </a:p>
        </p:txBody>
      </p:sp>
      <p:pic>
        <p:nvPicPr>
          <p:cNvPr id="7173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125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\\192.168.0.202\Prenos\UČITELIA\U-Olejníková\Beh ulicami Krompách 11.10.2015\DSCF34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7700" y="884238"/>
            <a:ext cx="1843088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Podnadpis 1"/>
          <p:cNvSpPr>
            <a:spLocks noGrp="1"/>
          </p:cNvSpPr>
          <p:nvPr>
            <p:ph type="subTitle" idx="1"/>
          </p:nvPr>
        </p:nvSpPr>
        <p:spPr>
          <a:xfrm>
            <a:off x="1473200" y="5053013"/>
            <a:ext cx="5637213" cy="881062"/>
          </a:xfrm>
        </p:spPr>
        <p:txBody>
          <a:bodyPr/>
          <a:lstStyle/>
          <a:p>
            <a:endParaRPr lang="sk-SK" altLang="sk-SK" smtClean="0"/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25" y="908050"/>
            <a:ext cx="27241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Nadpis 2"/>
          <p:cNvSpPr>
            <a:spLocks noGrp="1"/>
          </p:cNvSpPr>
          <p:nvPr>
            <p:ph type="ctrTitle"/>
          </p:nvPr>
        </p:nvSpPr>
        <p:spPr>
          <a:xfrm>
            <a:off x="-16428" y="8469"/>
            <a:ext cx="9143999" cy="1793167"/>
          </a:xfrm>
        </p:spPr>
        <p:txBody>
          <a:bodyPr/>
          <a:lstStyle/>
          <a:p>
            <a:pPr marL="182880" indent="0">
              <a:buFont typeface="Georgia" pitchFamily="18" charset="0"/>
              <a:buNone/>
              <a:defRPr/>
            </a:pPr>
            <a:r>
              <a:rPr lang="sk-SK" sz="4000" dirty="0" smtClean="0"/>
              <a:t>Beh ulicami Krompách 11.10.2015</a:t>
            </a:r>
            <a:endParaRPr lang="sk-SK" sz="4000" dirty="0"/>
          </a:p>
        </p:txBody>
      </p:sp>
      <p:pic>
        <p:nvPicPr>
          <p:cNvPr id="34822" name="Picture 3" descr="\\192.168.0.202\Prenos\UČITELIA\U-Olejníková\Beh ulicami Krompách 11.10.2015\DSCF34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884238"/>
            <a:ext cx="41338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4" descr="\\192.168.0.202\Prenos\UČITELIA\U-Olejníková\Beh ulicami Krompách 11.10.2015\DSCF34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5075" y="2781300"/>
            <a:ext cx="5321300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5" descr="\\192.168.0.202\Prenos\UČITELIA\U-Olejníková\Beh ulicami Krompách 11.10.2015\DSCF34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4076700"/>
            <a:ext cx="3375025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4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323850" y="1557338"/>
            <a:ext cx="2952750" cy="5222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sk-SK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Futsal</a:t>
            </a:r>
            <a:r>
              <a:rPr 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</a:p>
        </p:txBody>
      </p:sp>
      <p:sp>
        <p:nvSpPr>
          <p:cNvPr id="4" name="Zástupný symbol textu 2"/>
          <p:cNvSpPr txBox="1">
            <a:spLocks/>
          </p:cNvSpPr>
          <p:nvPr/>
        </p:nvSpPr>
        <p:spPr>
          <a:xfrm>
            <a:off x="1692275" y="260350"/>
            <a:ext cx="5970588" cy="5762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182880" algn="ctr" eaLnBrk="1" fontAlgn="auto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defRPr/>
            </a:pPr>
            <a:r>
              <a:rPr lang="sk-SK" sz="2800" b="1" dirty="0">
                <a:solidFill>
                  <a:srgbClr val="0070C0"/>
                </a:solidFill>
                <a:latin typeface="Comic Sans MS" pitchFamily="66" charset="0"/>
                <a:cs typeface="+mn-cs"/>
              </a:rPr>
              <a:t>Športové aktivity</a:t>
            </a:r>
          </a:p>
          <a:p>
            <a:pPr marL="228600" indent="-182880" eaLnBrk="1" fontAlgn="auto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/>
            </a:pPr>
            <a:endParaRPr lang="sk-SK" sz="2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6" name="Obdĺžnik 5"/>
          <p:cNvSpPr/>
          <p:nvPr/>
        </p:nvSpPr>
        <p:spPr>
          <a:xfrm>
            <a:off x="2571750" y="5643563"/>
            <a:ext cx="2066925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sk-SK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           Volejbal </a:t>
            </a:r>
          </a:p>
        </p:txBody>
      </p:sp>
      <p:pic>
        <p:nvPicPr>
          <p:cNvPr id="35845" name="Picture 8" descr="http://www.ssoskromp.edu.sk/foto1213/dvolej1/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836613"/>
            <a:ext cx="3816350" cy="276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2" descr="http://www.ssoskromp.edu.sk/foto1213/chfuts1/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9563" y="2217738"/>
            <a:ext cx="3851275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Obrázok 9" descr="P1090942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76788" y="3987800"/>
            <a:ext cx="3827462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8" name="Obdĺžnik 7"/>
          <p:cNvSpPr>
            <a:spLocks noChangeArrowheads="1"/>
          </p:cNvSpPr>
          <p:nvPr/>
        </p:nvSpPr>
        <p:spPr bwMode="auto">
          <a:xfrm>
            <a:off x="285750" y="5286375"/>
            <a:ext cx="13573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5125" indent="-282575" algn="ctr" eaLnBrk="1" hangingPunct="1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sk-SK" altLang="sk-SK" sz="2400" b="1">
                <a:solidFill>
                  <a:srgbClr val="00B050"/>
                </a:solidFill>
                <a:latin typeface="Comic Sans MS" pitchFamily="66" charset="0"/>
              </a:rPr>
              <a:t>Florbal</a:t>
            </a:r>
          </a:p>
        </p:txBody>
      </p:sp>
      <p:sp>
        <p:nvSpPr>
          <p:cNvPr id="35849" name="Obdĺžnik 8"/>
          <p:cNvSpPr>
            <a:spLocks noChangeArrowheads="1"/>
          </p:cNvSpPr>
          <p:nvPr/>
        </p:nvSpPr>
        <p:spPr bwMode="auto">
          <a:xfrm>
            <a:off x="1928813" y="5286375"/>
            <a:ext cx="2019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65125" indent="-282575" algn="ctr" eaLnBrk="1" hangingPunct="1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sk-SK" altLang="sk-SK" sz="2800" b="1">
                <a:solidFill>
                  <a:srgbClr val="7030A0"/>
                </a:solidFill>
                <a:latin typeface="Comic Sans MS" pitchFamily="66" charset="0"/>
              </a:rPr>
              <a:t>Bedminton</a:t>
            </a:r>
          </a:p>
        </p:txBody>
      </p:sp>
      <p:sp>
        <p:nvSpPr>
          <p:cNvPr id="35850" name="Obdĺžnik 9"/>
          <p:cNvSpPr>
            <a:spLocks noChangeArrowheads="1"/>
          </p:cNvSpPr>
          <p:nvPr/>
        </p:nvSpPr>
        <p:spPr bwMode="auto">
          <a:xfrm>
            <a:off x="214313" y="6000750"/>
            <a:ext cx="20510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65125" indent="-282575" algn="ctr" eaLnBrk="1" hangingPunct="1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sk-SK" altLang="sk-SK" sz="2400" b="1">
                <a:solidFill>
                  <a:srgbClr val="FA7E9C"/>
                </a:solidFill>
                <a:latin typeface="Comic Sans MS" pitchFamily="66" charset="0"/>
              </a:rPr>
              <a:t>Stolný tenis</a:t>
            </a:r>
          </a:p>
        </p:txBody>
      </p:sp>
      <p:sp>
        <p:nvSpPr>
          <p:cNvPr id="35851" name="Obdĺžnik 10"/>
          <p:cNvSpPr>
            <a:spLocks noChangeArrowheads="1"/>
          </p:cNvSpPr>
          <p:nvPr/>
        </p:nvSpPr>
        <p:spPr bwMode="auto">
          <a:xfrm>
            <a:off x="2357438" y="1214438"/>
            <a:ext cx="2260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65125" indent="-282575" algn="ctr" eaLnBrk="1" hangingPunct="1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sk-SK" altLang="sk-SK" sz="2400" b="1">
                <a:solidFill>
                  <a:srgbClr val="00B050"/>
                </a:solidFill>
                <a:latin typeface="Comic Sans MS" pitchFamily="66" charset="0"/>
              </a:rPr>
              <a:t>Cezpoľný beh</a:t>
            </a:r>
          </a:p>
        </p:txBody>
      </p:sp>
      <p:sp>
        <p:nvSpPr>
          <p:cNvPr id="35852" name="Obdĺžnik 11"/>
          <p:cNvSpPr>
            <a:spLocks noChangeArrowheads="1"/>
          </p:cNvSpPr>
          <p:nvPr/>
        </p:nvSpPr>
        <p:spPr bwMode="auto">
          <a:xfrm>
            <a:off x="142875" y="1071563"/>
            <a:ext cx="25701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5125" indent="-282575" algn="ctr" eaLnBrk="1" hangingPunct="1">
              <a:spcBef>
                <a:spcPts val="600"/>
              </a:spcBef>
              <a:buClr>
                <a:schemeClr val="accent1"/>
              </a:buClr>
              <a:buSzPct val="80000"/>
            </a:pPr>
            <a:r>
              <a:rPr lang="sk-SK" altLang="sk-SK" sz="2400" b="1">
                <a:solidFill>
                  <a:srgbClr val="7030A0"/>
                </a:solidFill>
                <a:latin typeface="Comic Sans MS" pitchFamily="66" charset="0"/>
              </a:rPr>
              <a:t>Plávanie</a:t>
            </a:r>
          </a:p>
        </p:txBody>
      </p:sp>
    </p:spTree>
  </p:cSld>
  <p:clrMapOvr>
    <a:masterClrMapping/>
  </p:clrMapOvr>
  <p:transition spd="slow" advClick="0" advTm="6209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textu 2"/>
          <p:cNvSpPr txBox="1">
            <a:spLocks/>
          </p:cNvSpPr>
          <p:nvPr/>
        </p:nvSpPr>
        <p:spPr>
          <a:xfrm>
            <a:off x="3143250" y="214313"/>
            <a:ext cx="3357563" cy="1071562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228600" indent="-182880" algn="ctr" eaLnBrk="1" fontAlgn="auto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defRPr/>
            </a:pPr>
            <a:r>
              <a:rPr lang="sk-SK" sz="33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PRIESTORY</a:t>
            </a:r>
          </a:p>
          <a:p>
            <a:pPr marL="228600" indent="-182880" algn="ctr" eaLnBrk="1" fontAlgn="auto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defRPr/>
            </a:pPr>
            <a:r>
              <a:rPr lang="sk-SK" sz="33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 ŠKOLY</a:t>
            </a:r>
          </a:p>
          <a:p>
            <a:pPr marL="228600" indent="-182880" eaLnBrk="1" fontAlgn="auto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/>
            </a:pPr>
            <a:endParaRPr lang="sk-SK" sz="22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6867" name="AutoShape 4" descr="data:image/jpeg;base64,/9j/4AAQSkZJRgABAQAAAQABAAD/2wCEAAkGBxQTEhUUExQVFhQXFxUYFBgUFxcXGBgXFxYXFxQYFBQYHCggGBolHBQUITEhJSkrLi4uFx8zODMsNygtLiwBCgoKDg0OFRAQGiwcHBwsLCwsLCwsLCwsLCwsLCwsLCwsLCwsLCwsLDcsLCwsKzcrNyw3KywsLCwrKyssKysrK//AABEIAMABAAMBIgACEQEDEQH/xAAbAAACAwEBAQAAAAAAAAAAAAADBAECBQAGB//EAEIQAAEDAgQDBgMFBgQFBQAAAAEAAhEDIQQSMUEFUWEGEyJxgZGhscEyQtHh8BQVI1Ji8RZDcsIHM7LS4hdUkqKj/8QAGAEBAQEBAQAAAAAAAAAAAAAAAQACAwT/xAAhEQEBAQABBAMBAQEAAAAAAAAAARECAxIhMRNBUWEUQv/aAAwDAQACEQMRAD8A+4SuQKeJaZhwtYoT+JUhrUZ/8giHEYnilJlRtNzwHv8Asj9aIjcY3vDSnxhodB5ExI5r5b2w4w2piCQ5pDIDYBBEGbz1TeJ7Us75lZtMHQHMBccw7UHot9qx9PK+Xdvar2uAdIk5gJDiZIiXWy6aQVt/+oTL/wAF09XAfRfO+0nGO/xDqjWlk2Izl2nWETjvsy9oPHcc+u7M7Mcoa0FwiBtp6rHe20BGcbRJjXpPkl10kxi+aqApz2Ult7KW0khR6PiK2YNHIfrVVDYXCCjUo1hIVSUYEDyUZZMq1YgUTrbyQxyTjRaUJ7bgq04BmUubK4sk2XA7JCoXaLhqr1NEpUi0qWgSqt02UAWUhguBVJVpUtEC5RmXCyDoTjeAoa5EAG6qWfmtMmuFY19KpmYQDBE9D/ZRjcU5wyuJI6mdUBosbLqrLTKNax3COIOoVGVGfaafhv8ANew4F2yFIPa5phznOBnSRr7rwmTVc6wPktd3hmR6ujxNxqAZTmOx8rrSc5+zQPMrBYXUqriDa/xTLcS4nVeez8d5y/TGKYRBOUTyH1KC64F/ZUq4oRpPqnMPhgRmmxGg/FO4p5rOqPiJ80o+91bE0jPRLveYhbjnfarn3VSQqXVqTCZ5KCwcdlIErj7KVnQgD2VXNXZo/XyU+pSlYHX4KwaDug5lcu9kIwCq1H8kJq4D9D8FHRQEF7N0RhspBCtRPdFCu6kPiqBq3ujAldqtWYqsp3+qdSOi4FTUom6gMPJIWlEGlrqmi5r0FcmFIbsozo5ajVACYVdkasJS7mwpILeiqW2gqSquSY3adPPoR1koLq9yBpELmv0LUIVJdJFt1zxq0ShSLj06qn7UWkhpsUbFV4FrLNumQW56a3el9KSNN1nVeqEKrgIvc/FWqTvqqQW6gibJgvslQCiypRVxXTHmqO1/RVZkoCXGbogMXVG2KlwlKcxsyQocydvNFA5KznCLWPzRpUZZRSbfTVQx0lELet+X5otSA34ILhB+UJhonzUkTqLI1K+YU5Rb9f3VCY0Kl5+KSsWq4w5MXVGmw1VzUTqVfQcFzZRXVJGt1zHSEaMK4gSLajVADVo/ooTmXW5yWFw2UfvFXLKIadgVWw5+BOft7IRRm+UIJBBMK1WILFXLZdM87KjiQb6o0NFlS1lxek3khc6rdStMPOys02shOvpqpY7YIDi02Vi+bLm1YmVNJm+yTFSFUjoiEXsgmpdUKsKrVaqdFQBLIk+SoTeygn8FRUiFNRXzIbG2lQ88lEWm4ao9OqN7pemSBJVm9VihY1I0UZ9pPkh1G7rg+OSMK/eGCCCozRrf6KrnQUM1UyIfPZdMwlXVFdlSU4B8ytnSr3qrzpEIwnO9IMyIRKlYxZZ4eUcOnVOGDh06gomfZBpv2hQ6/RDcXPp6JSjOY77o5eAUEQNFQUw4A3Q3xrC6m5dUeIRhxZwLdQj4OmHOgtjqtx7M2rVZtHosfIpxJs4cAZ1Rzw9hGgCZFAq4o9Vi82s/hCnw9gEG/pdVqYFu3stT9nG6uKYR309rCGBkQgHhPU+y9GWKhC1OpR2R5qvgS35paF6otB2Q6nDmO1B6Qtzqs3h+PNd1aVQ0pWvX4c4H+lIupQfJbnLReOACnaELJdNg7bIVVvoN06KDojUGEg9OapUp2CYoAgSiiQm90/2VWujzRqlK55W+KhmH053VqwEoZTNVkW9UEUyTotSqwJwV6ZtCl7LkLqIsfT5p+lIuQhTeE1XbBCBlvbVEVVHREaeaDzRWtOUesKAzHWVi2fRVptI1R6b4ujWpVe5sCgupm8DkExTq2uiVX3HRZ1oo5hAneboHeFOVKgcEo4AD9fFUqr2oI5KwKwxjv9X69UQY3/V+vVc/ha722FdpWnwfhFE02Pqmo4uAMAGBNwLTO6a4hhME05Dma+32ZJuJbYrPx79nvYF10xus7iE06rqQaXZXFo1vytHVKftZn7N/P8uhTOj/AFfI2ifJdnWK7FkWLII6/kuGMP8ALHmfyT8P9He2pHRCcRzI9VltxZ3EBScezqn4h3ni+N7IeIphwg3Spx7Ovsq/vFnX4fimdMdxfEYV21/JK1WEEBwifitH95s6+4/FUdjmH7pMW2/FdMZpLPcfBEc4bo7MTTJswcjpZeu4PhuHOyNdVY+q8gZBaHH7oACzYY8Mao3U0T4gBqdF7Di/7uAcKVQCqCQGXOZwMFpnReYPEg0jwgO2vBt6JkVen4z2ew+HFMPa973U5d4w0CIBjwHdZdLDYZulB/rW/Cms08ZLo31AlxOmsEhDZxWYiL6a7ap7Q1nYfCkz+zmetZ30CllDDDTDf/o9Y7eLyQBqehU0uJlxAAF52Oys8FsvbQJk4Zk9XP8AxQwygHT+z0/IufHzWdh8U55AgQY22m6RayNQiYsr0Wah/wC2o+uY/wC5Dxj6T2gd1SZBsWAg/ElVf2UrUqDqzzTLYa4RrlM7xbUKuN7JVqFPvXvY5sTAmfkrwcCrYZgAmI811PDMcIF5IEA7mbJrifBXtpglwOURafvGxROIdnKlGnOcOLiIygzJsCPVBaeA7Ev8LzkaRcB0u99lbj3f0PHWbRIcYz92y5jeWzt8ELs/2exbe+zkkPovYzxz4zEECbeay3dj8WDTbVJyudlzNd3mWd4/NMGIPHXbd36U6f8A2pevxqQQSyN/Awf7U/ieyRpOa0VTUDiQTkjKBe/iUVuycOpAVHuBkOdA8EfZi+9/ZWw4qOFOe1rDUBjTwvgC/TmUP9jaGZDXAkyBkfuR+ARsLxGuYiqyTAjuj6XQKmYwXVAC0jSkZ1kbrMtWPXNdSYGU34l7HMABDNDEw7RM4zhGHrODjUfmLGkFsAkAFoMx0KxMVh89R0kZhEmOmq9RgKFI06RdJe1li2RaTFvdZUeP47hKbMQXuq1GudLhkph0AW+0XidPilKPCqZb3neVSATmIpNm0A/5nVP9rqX8ZpNR4GU5QGAwBrqRcrLYHBkd/UykvBAY3UQXau6j2WtWD1OGUgw1S+tEt+43cSL5+ivT4TSfoaxtuGDQxrNrrR7M8EbiG1A6rVytLYHhaLjcX5Bbdfs1haIGevVbmsJfE6E2AvqFTb4guR5hnCqcOAFWcjoktMQJOn6umuGf8PmVKIqVO8FQiS0RGYTC1quD4fm7zvaniIjIamXl4YGmllonh2Eq5q3jcQcpMujMALZY8k3unuDeLzmA/wCHtN1HPUztqkS5siM14UYbsBRdRD6hc2vEkZmxnvA00sF6SjwjCOaD3bjYbO80y/heHhre6fAgAZXWifxRtWx5LD9g8N3Od7iK5aXEd43KHwY9NESl2Qwow93AVi2TFUZe8gx6SvUU+BYY27gidcwP3ZA/6j7qmK4BhxTLQzKLCW6iLCJ8yjaZleGx3ZJrWsNF9MOLT32aqIzwIjlutDhXY+g2ozEHEtlju8LQGwDqZdm6DZanEuBMZRcQ6A0SS6SfC0gQANV5nh3GXvbUpYajmzAB5kiZaW2b777K2nD/ABTsjhC51WniWh0udlkEF5lxkkkjXRK4bs7QFGp3tWgah/5T5MNgeL4QkcXXfh20++pZA4vLSHSTDWtPhkaW916zBcEbXw7clSA5rjemZGdobJ8X9KdqwjxDhGA7o5O7FSLP8ViAMxH63S9fC4M0nNa1jHxZ8E3ESfn7p3HcBhpl8ayQzoATE9FnN4fTqZm541vlG481i2tyQ9xDCYA0C1vdUqhEB4YZBEZvoo4wzBmnlotptJ0LWGbGCiU+z9OsxzXVQ37V4bIzRJudbJXimCZmLc41N7DUgn4qvoSeS1Z9JzQGhocbg5RtM/Jc/FuY1uSJh02B0Ftkl3jRVgbFwGltJ081pfvM0gC1ubWQTGiy37BxfGsZlGQmP4oIySbBmSLdXIeNx+MMklxGarYM1AcMm3IrV/xbVDZDGfe3NsrQ4eaVxfa6uWFwZT1qbn7gaW775j7LcrnYQfVxMiXOiTmga+K1o/llFpOxeWmC6oXXzwDqXAC0clFbj1Rhc4NZInW4gG2+sFFdx+sCCcgMnQT96LXTEa7jGZRldW0aDFvvXPsoxWDxhY2HV5yifFvBk/a5x7Kzu0OIaxplsk3hsgeKLegQMX2nriwe2YEjKNS6D8FIpjMFX2NQmACc28a/a1lK1OEYm8l/iDct9CGkOjxc45KzuK4ojqWgmG/ev08lz8fi4Mudo3L4N4ObbySmbhSQ5obVMkxHdi3Izm5q2LDmEzUcXA3lgb1/mKzP2kOIgEGNtzz+PwTNWtnbTIaQQ0hx58j0UHpMLiHVDOaDEmwPxXrcLiqbKNI1C6csS233iAIHUrwXCuJdy4ZqYe06yNNL31W/+/qHhLmvdAEMAAA8jKwsKdp6jHVGO7yq1rm+AZQbE8y5YlbHsa0jvKjpByy1oDSTcgg9IWjxjFsruYQMjWZg0G9iWn0iF5XihcCAfsjTl6e63Motx7nsLxXKyrJOZxpa9C4GLdQvWcVoGsKTmCoHsFTI+mQS1xyjK5psWuj/AOq+Q8OqOaAWkgyfyWm3j+KaIZXezyy/UJ428eWwWbH0aia4YIp188SGZafdB0Q2IMwDcImHz0cMWGmRAEOdGao8yahdBMX0XzP/ABBjrziqsAbFo+TVWtxrEPMPrVCLRLjHot8+peUHHhj6hwCq59NvheZAIh+25jYLUfRcfuP3/wAw7hfFxjKrWw2rUaR/K9w9LFBq4uu998RWAMf5j7W81z1q8X3fDtcLFkDcl2bksjtjULcJVcCQQJEa2K+LYivVBH8SqZ1l7z9VevTrOOY1H5HWgvJuAJtKFJWv+/DUa0Znn7FiSQQJDgRN5WT2kwNHv4DfCWtP2Z1HI/JWfSyBsC1+esr1HA8RLA02dMAbx7LWyeR/K8j2dwLP2inLSGEkOlsCMp1XuKnCyWHLlAJcW+IAQWwN0epUgxIBEfa8l4zib3tcRJi8XKxyutSY9Xj+ChlKXVL6xAiS0CJnSy8/QADXC15GukDyWO2sXRfX5qpa6NCjG9bWOrjuoESc03mxygyI6IdDEd4TMNmfKSsamx0/ZPsr0KL81wQE+E9JhMLFV7nOb4coseYJMfBFbxQD7VMOidd59FjlsEnyj0VqdQOkSsVStah2haC7+Awjl6IuB7SZR/yKZ8x+SwmNaCevRDq1wDlbsmjW1++SKhd3bJIgj4rsV2icXNGRljmHmvPUKsEoNWoZn19lYrXsP8YVgIDabTta684/i7zV70xmmed5keyqcWCDbnF4SQYTJ2TGb5em/wAT1nAZi0gf0jUIdTtNiD94dLD1WH3sgCI8Py1JS2ErEOIMxt6qytaYwrsx+ztstBjLctEvQBbnvaUem/YlSxUu09VLXQJJHxlAfKpmKRGg3KYGffkU9ieEUok1g6NBkO/qscCBPvdEOKJ3Wc/ENXwjaYgOzaaCPql6tFocLk6kxb0Vq2IzeqC58kdJWkNklsADqSfglP3Y+Acwja6apuvaNJUvqE2ujasDZhSDd3oAtKjli7R7JBzrdVZtcwizU0DUby+CnvLW0Wc6obGU9h6lhJhc+XGyEDF0A4ZoJIvYSVPB6jhe4cDbn5ytFp5FLYtxDdT5gSVTn4wdvnWlxqmczXS64jxRtpELIfSa4zr5pxuOcQGOAjxRm5W6pGtTnLAJg7eX5LTWLANGgA8kB7QU0KGxKmpRaBrdZ1ANqQpFVMUMCHtDs4AnLf0/Fa1Ls2DP8S45N56brXatecxLpsFnYVkEkn2Xsj2cp/erxNh4NTv97TT3SfGOANoFv8QukTBbl05XNlr1BmsMM3JKWx4AgtvOsbfmtB9M3AIQThC4xIVKe1nseZRmUdZRnYItiSrvbAPp9VqUYTxbIHqrs0RMSJhVA8I8x9UrPJbEVcptyulWv1v+tlGPBmUFrrH0+f5qY+2k95CthqtxzkJTP7I7NRCjpwuuEGobJjECD+uaUquub/mFI1TgtmUu58GJsgl8RquYJVIjlJ0z5H4LmQqUxcxuPooBsfZRFyHUFFp1tigUHbFNPHJZqVGmx80KoCANFdzNEvV01TEms4pyhAF0ixsuKZe+BCOTXFonELqtWR6JMFCOJ22XPtapp+JMi8QmW4rXfefJZT38lLKnhPT6rXavDUbiwNb+SVxdTN9kfS6UpvG4RqdVoV2suwz3tGUi0zc+X4LWwnHn075Q7XfWLj5rHdVzbri22o/unyMatbjVmtyfZ0vzjp0CT4pxV9d4LrAWEJeobm6EAFGGS85/P6hULyCIVKuvp9EB9XSeSsOm8VVJInmqPPh9QPfMkauJm39k1mkAdfotSYnP28lUNOWTsT8J/FMVWN8M3t5aK5LS3p+ICj2sjFMkRvCWp0Tfystiuxg6rqYp76+ZVo7NrK7ghHZSO60HYUD2Ch9LKEdwx2K1H+lqSqUTCfotc7YmRayLjgadMOI3AP1V3HsrKNH6rmC62RhQWgtYb9Uu/DQfs6qnLT8d9g0rEkef6+KE4W9/yT3c5drm3tP5KaWCP6KtXx8vxm1BEQNlUVD+S0a/Cqp/lDdRf5qG8PdHiyk9Fap0uX4zH4khCbipWueDOdpAHIouH4E4btT3Rr4Of4XoCROkrq7wInbSU9+6nndo91R3BXSCXAxsN1jT8PP8ZwqE6KrqdySfRao4WXcme5lc/hn9YMf0/mqU3oc59MSm6yLQfz0KeZw8OcRJEamJRv3NAkOnoRb5rVqnQ50gRH90Bz1tO4cIkm6pS4c2ZDiDP0I+qJyi5dDlLjOpUXEwJMJinhHbkN6knTefdOM4W1tw556W0RzgwW+LMJuQY803lF/n5kHYdjdal+TW6dJJQ/DFgd9fyRK9GZAuRJ6pfLrfYWVKxy4dtGJsIA0KHgGh1ZjXDMC77PMItPDyAZ2gi2l0fAYFveUyHEeIQbRN4kLXFivS8eZTp0XVKTGtIAgFguLgyCLbrJplkEgxIcbfeuAAI6I3aPGhr6d7Bw8gZEhwiSIA8llnEyGEWmbi0SdTGuoHVNYgeKqgMZHKSbX/AFCV7wg631/BMYzRt7RbYSCfxWfVNzzssuhvD1y5xDzaLfFNNBL8wHhnSdrf3WUSbeIzt0TWCc51szojUKFalbDHLmM5bXykfFCpUZjczbqi1uNVKjBTcW5GxAAg20kpXN5Fc/H09vT6F98mpWommMz2lo6gj5wvP9qDZkEnNOmlo06p0TEiN9d+YXncW7wggOEHzEjkdkynr7OOPTcNxP8ACbp1RQ9pnqbeaweF1SGwQb3JOnSE9mtrv7IPG7I0xfKRfWbhUFa4Ox0SlQ+Ees+sIEkiQYISzxt1pYiuSIlJMBE3SuSoZJeBGplWyEgRUaSbWneIUzy6kt0/h8YRAK1G1J0Xnn4B4cMxgEgb7mAjU8HVdORziAYvOvo4IsPHr54rbY75KwesVnDasfad7H/vVHYCrN3Og6W/80Y6f6OLac8afq2qWm87JEYKXtZmeyZkk5uUb23TGF4L4y3vHGDBsBpcxcndPpi9achC6HkdUaq+xKR4hwkNzPc90EjQDfVJ/sLDlDTUJcSLhu2vzVinWkmNB1WRqqgxPOfkgV+EhniJdlEaearheHsquLZdI8W33v7J+mL1NrWDreyrWcCEDifZ+hQDC7Oc7soAizspd/tKy8DQo1XANa4DK11yJg6fVEn23evPRl7hqCJkSqYsAmRv+adfwBjQInWLnYoGOwVNkWuLNvff31TK5cuWxmUjDhOn0EpzCY4sMtMRsbjpZZzoAEKBUTtXHhx/6aHEmnEVC97vEY0AAJA1jbb2XNqgMyAmBYSI3kgJRtVXJOqz3V6J0OF8yL1XAxsALIVOBeJ89yqkqrXQnaxz6fHzJB8YQTAEXOm46+yW72ETEO8R5apWq2wVtU48ZPT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sk-SK" altLang="sk-SK"/>
          </a:p>
        </p:txBody>
      </p:sp>
      <p:sp>
        <p:nvSpPr>
          <p:cNvPr id="36868" name="AutoShape 6" descr="data:image/jpeg;base64,/9j/4AAQSkZJRgABAQAAAQABAAD/2wCEAAkGBxQTEhUUExQVFhQXFxUYFBgUFxcXGBgXFxYXFxQYFBQYHCggGBolHBQUITEhJSkrLi4uFx8zODMsNygtLiwBCgoKDg0OFRAQGiwcHBwsLCwsLCwsLCwsLCwsLCwsLCwsLCwsLCwsLDcsLCwsKzcrNyw3KywsLCwrKyssKysrK//AABEIAMABAAMBIgACEQEDEQH/xAAbAAACAwEBAQAAAAAAAAAAAAADBAECBQAGB//EAEIQAAEDAgQDBgMFBgQFBQAAAAEAAhEDIQQSMUEFUWEGEyJxgZGhscEyQtHh8BQVI1Ji8RZDcsIHM7LS4hdUkqKj/8QAGAEBAQEBAQAAAAAAAAAAAAAAAQACAwT/xAAhEQEBAQABBAMBAQEAAAAAAAAAARECAxIhMRNBUWEUQv/aAAwDAQACEQMRAD8A+4SuQKeJaZhwtYoT+JUhrUZ/8giHEYnilJlRtNzwHv8Asj9aIjcY3vDSnxhodB5ExI5r5b2w4w2piCQ5pDIDYBBEGbz1TeJ7Us75lZtMHQHMBccw7UHot9qx9PK+Xdvar2uAdIk5gJDiZIiXWy6aQVt/+oTL/wAF09XAfRfO+0nGO/xDqjWlk2Izl2nWETjvsy9oPHcc+u7M7Mcoa0FwiBtp6rHe20BGcbRJjXpPkl10kxi+aqApz2Ult7KW0khR6PiK2YNHIfrVVDYXCCjUo1hIVSUYEDyUZZMq1YgUTrbyQxyTjRaUJ7bgq04BmUubK4sk2XA7JCoXaLhqr1NEpUi0qWgSqt02UAWUhguBVJVpUtEC5RmXCyDoTjeAoa5EAG6qWfmtMmuFY19KpmYQDBE9D/ZRjcU5wyuJI6mdUBosbLqrLTKNax3COIOoVGVGfaafhv8ANew4F2yFIPa5phznOBnSRr7rwmTVc6wPktd3hmR6ujxNxqAZTmOx8rrSc5+zQPMrBYXUqriDa/xTLcS4nVeez8d5y/TGKYRBOUTyH1KC64F/ZUq4oRpPqnMPhgRmmxGg/FO4p5rOqPiJ80o+91bE0jPRLveYhbjnfarn3VSQqXVqTCZ5KCwcdlIErj7KVnQgD2VXNXZo/XyU+pSlYHX4KwaDug5lcu9kIwCq1H8kJq4D9D8FHRQEF7N0RhspBCtRPdFCu6kPiqBq3ujAldqtWYqsp3+qdSOi4FTUom6gMPJIWlEGlrqmi5r0FcmFIbsozo5ajVACYVdkasJS7mwpILeiqW2gqSquSY3adPPoR1koLq9yBpELmv0LUIVJdJFt1zxq0ShSLj06qn7UWkhpsUbFV4FrLNumQW56a3el9KSNN1nVeqEKrgIvc/FWqTvqqQW6gibJgvslQCiypRVxXTHmqO1/RVZkoCXGbogMXVG2KlwlKcxsyQocydvNFA5KznCLWPzRpUZZRSbfTVQx0lELet+X5otSA34ILhB+UJhonzUkTqLI1K+YU5Rb9f3VCY0Kl5+KSsWq4w5MXVGmw1VzUTqVfQcFzZRXVJGt1zHSEaMK4gSLajVADVo/ooTmXW5yWFw2UfvFXLKIadgVWw5+BOft7IRRm+UIJBBMK1WILFXLZdM87KjiQb6o0NFlS1lxek3khc6rdStMPOys02shOvpqpY7YIDi02Vi+bLm1YmVNJm+yTFSFUjoiEXsgmpdUKsKrVaqdFQBLIk+SoTeygn8FRUiFNRXzIbG2lQ88lEWm4ao9OqN7pemSBJVm9VihY1I0UZ9pPkh1G7rg+OSMK/eGCCCozRrf6KrnQUM1UyIfPZdMwlXVFdlSU4B8ytnSr3qrzpEIwnO9IMyIRKlYxZZ4eUcOnVOGDh06gomfZBpv2hQ6/RDcXPp6JSjOY77o5eAUEQNFQUw4A3Q3xrC6m5dUeIRhxZwLdQj4OmHOgtjqtx7M2rVZtHosfIpxJs4cAZ1Rzw9hGgCZFAq4o9Vi82s/hCnw9gEG/pdVqYFu3stT9nG6uKYR309rCGBkQgHhPU+y9GWKhC1OpR2R5qvgS35paF6otB2Q6nDmO1B6Qtzqs3h+PNd1aVQ0pWvX4c4H+lIupQfJbnLReOACnaELJdNg7bIVVvoN06KDojUGEg9OapUp2CYoAgSiiQm90/2VWujzRqlK55W+KhmH053VqwEoZTNVkW9UEUyTotSqwJwV6ZtCl7LkLqIsfT5p+lIuQhTeE1XbBCBlvbVEVVHREaeaDzRWtOUesKAzHWVi2fRVptI1R6b4ujWpVe5sCgupm8DkExTq2uiVX3HRZ1oo5hAneboHeFOVKgcEo4AD9fFUqr2oI5KwKwxjv9X69UQY3/V+vVc/ha722FdpWnwfhFE02Pqmo4uAMAGBNwLTO6a4hhME05Dma+32ZJuJbYrPx79nvYF10xus7iE06rqQaXZXFo1vytHVKftZn7N/P8uhTOj/AFfI2ifJdnWK7FkWLII6/kuGMP8ALHmfyT8P9He2pHRCcRzI9VltxZ3EBScezqn4h3ni+N7IeIphwg3Spx7Ovsq/vFnX4fimdMdxfEYV21/JK1WEEBwifitH95s6+4/FUdjmH7pMW2/FdMZpLPcfBEc4bo7MTTJswcjpZeu4PhuHOyNdVY+q8gZBaHH7oACzYY8Mao3U0T4gBqdF7Di/7uAcKVQCqCQGXOZwMFpnReYPEg0jwgO2vBt6JkVen4z2ew+HFMPa973U5d4w0CIBjwHdZdLDYZulB/rW/Cms08ZLo31AlxOmsEhDZxWYiL6a7ap7Q1nYfCkz+zmetZ30CllDDDTDf/o9Y7eLyQBqehU0uJlxAAF52Oys8FsvbQJk4Zk9XP8AxQwygHT+z0/IufHzWdh8U55AgQY22m6RayNQiYsr0Wah/wC2o+uY/wC5Dxj6T2gd1SZBsWAg/ElVf2UrUqDqzzTLYa4RrlM7xbUKuN7JVqFPvXvY5sTAmfkrwcCrYZgAmI811PDMcIF5IEA7mbJrifBXtpglwOURafvGxROIdnKlGnOcOLiIygzJsCPVBaeA7Ev8LzkaRcB0u99lbj3f0PHWbRIcYz92y5jeWzt8ELs/2exbe+zkkPovYzxz4zEECbeay3dj8WDTbVJyudlzNd3mWd4/NMGIPHXbd36U6f8A2pevxqQQSyN/Awf7U/ieyRpOa0VTUDiQTkjKBe/iUVuycOpAVHuBkOdA8EfZi+9/ZWw4qOFOe1rDUBjTwvgC/TmUP9jaGZDXAkyBkfuR+ARsLxGuYiqyTAjuj6XQKmYwXVAC0jSkZ1kbrMtWPXNdSYGU34l7HMABDNDEw7RM4zhGHrODjUfmLGkFsAkAFoMx0KxMVh89R0kZhEmOmq9RgKFI06RdJe1li2RaTFvdZUeP47hKbMQXuq1GudLhkph0AW+0XidPilKPCqZb3neVSATmIpNm0A/5nVP9rqX8ZpNR4GU5QGAwBrqRcrLYHBkd/UykvBAY3UQXau6j2WtWD1OGUgw1S+tEt+43cSL5+ivT4TSfoaxtuGDQxrNrrR7M8EbiG1A6rVytLYHhaLjcX5Bbdfs1haIGevVbmsJfE6E2AvqFTb4guR5hnCqcOAFWcjoktMQJOn6umuGf8PmVKIqVO8FQiS0RGYTC1quD4fm7zvaniIjIamXl4YGmllonh2Eq5q3jcQcpMujMALZY8k3unuDeLzmA/wCHtN1HPUztqkS5siM14UYbsBRdRD6hc2vEkZmxnvA00sF6SjwjCOaD3bjYbO80y/heHhre6fAgAZXWifxRtWx5LD9g8N3Od7iK5aXEd43KHwY9NESl2Qwow93AVi2TFUZe8gx6SvUU+BYY27gidcwP3ZA/6j7qmK4BhxTLQzKLCW6iLCJ8yjaZleGx3ZJrWsNF9MOLT32aqIzwIjlutDhXY+g2ozEHEtlju8LQGwDqZdm6DZanEuBMZRcQ6A0SS6SfC0gQANV5nh3GXvbUpYajmzAB5kiZaW2b777K2nD/ABTsjhC51WniWh0udlkEF5lxkkkjXRK4bs7QFGp3tWgah/5T5MNgeL4QkcXXfh20++pZA4vLSHSTDWtPhkaW916zBcEbXw7clSA5rjemZGdobJ8X9KdqwjxDhGA7o5O7FSLP8ViAMxH63S9fC4M0nNa1jHxZ8E3ESfn7p3HcBhpl8ayQzoATE9FnN4fTqZm541vlG481i2tyQ9xDCYA0C1vdUqhEB4YZBEZvoo4wzBmnlotptJ0LWGbGCiU+z9OsxzXVQ37V4bIzRJudbJXimCZmLc41N7DUgn4qvoSeS1Z9JzQGhocbg5RtM/Jc/FuY1uSJh02B0Ftkl3jRVgbFwGltJ081pfvM0gC1ubWQTGiy37BxfGsZlGQmP4oIySbBmSLdXIeNx+MMklxGarYM1AcMm3IrV/xbVDZDGfe3NsrQ4eaVxfa6uWFwZT1qbn7gaW775j7LcrnYQfVxMiXOiTmga+K1o/llFpOxeWmC6oXXzwDqXAC0clFbj1Rhc4NZInW4gG2+sFFdx+sCCcgMnQT96LXTEa7jGZRldW0aDFvvXPsoxWDxhY2HV5yifFvBk/a5x7Kzu0OIaxplsk3hsgeKLegQMX2nriwe2YEjKNS6D8FIpjMFX2NQmACc28a/a1lK1OEYm8l/iDct9CGkOjxc45KzuK4ojqWgmG/ev08lz8fi4Mudo3L4N4ObbySmbhSQ5obVMkxHdi3Izm5q2LDmEzUcXA3lgb1/mKzP2kOIgEGNtzz+PwTNWtnbTIaQQ0hx58j0UHpMLiHVDOaDEmwPxXrcLiqbKNI1C6csS233iAIHUrwXCuJdy4ZqYe06yNNL31W/+/qHhLmvdAEMAAA8jKwsKdp6jHVGO7yq1rm+AZQbE8y5YlbHsa0jvKjpByy1oDSTcgg9IWjxjFsruYQMjWZg0G9iWn0iF5XihcCAfsjTl6e63Motx7nsLxXKyrJOZxpa9C4GLdQvWcVoGsKTmCoHsFTI+mQS1xyjK5psWuj/AOq+Q8OqOaAWkgyfyWm3j+KaIZXezyy/UJ428eWwWbH0aia4YIp188SGZafdB0Q2IMwDcImHz0cMWGmRAEOdGao8yahdBMX0XzP/ABBjrziqsAbFo+TVWtxrEPMPrVCLRLjHot8+peUHHhj6hwCq59NvheZAIh+25jYLUfRcfuP3/wAw7hfFxjKrWw2rUaR/K9w9LFBq4uu998RWAMf5j7W81z1q8X3fDtcLFkDcl2bksjtjULcJVcCQQJEa2K+LYivVBH8SqZ1l7z9VevTrOOY1H5HWgvJuAJtKFJWv+/DUa0Znn7FiSQQJDgRN5WT2kwNHv4DfCWtP2Z1HI/JWfSyBsC1+esr1HA8RLA02dMAbx7LWyeR/K8j2dwLP2inLSGEkOlsCMp1XuKnCyWHLlAJcW+IAQWwN0epUgxIBEfa8l4zib3tcRJi8XKxyutSY9Xj+ChlKXVL6xAiS0CJnSy8/QADXC15GukDyWO2sXRfX5qpa6NCjG9bWOrjuoESc03mxygyI6IdDEd4TMNmfKSsamx0/ZPsr0KL81wQE+E9JhMLFV7nOb4coseYJMfBFbxQD7VMOidd59FjlsEnyj0VqdQOkSsVStah2haC7+Awjl6IuB7SZR/yKZ8x+SwmNaCevRDq1wDlbsmjW1++SKhd3bJIgj4rsV2icXNGRljmHmvPUKsEoNWoZn19lYrXsP8YVgIDabTta684/i7zV70xmmed5keyqcWCDbnF4SQYTJ2TGb5em/wAT1nAZi0gf0jUIdTtNiD94dLD1WH3sgCI8Py1JS2ErEOIMxt6qytaYwrsx+ztstBjLctEvQBbnvaUem/YlSxUu09VLXQJJHxlAfKpmKRGg3KYGffkU9ieEUok1g6NBkO/qscCBPvdEOKJ3Wc/ENXwjaYgOzaaCPql6tFocLk6kxb0Vq2IzeqC58kdJWkNklsADqSfglP3Y+Acwja6apuvaNJUvqE2ujasDZhSDd3oAtKjli7R7JBzrdVZtcwizU0DUby+CnvLW0Wc6obGU9h6lhJhc+XGyEDF0A4ZoJIvYSVPB6jhe4cDbn5ytFp5FLYtxDdT5gSVTn4wdvnWlxqmczXS64jxRtpELIfSa4zr5pxuOcQGOAjxRm5W6pGtTnLAJg7eX5LTWLANGgA8kB7QU0KGxKmpRaBrdZ1ANqQpFVMUMCHtDs4AnLf0/Fa1Ls2DP8S45N56brXatecxLpsFnYVkEkn2Xsj2cp/erxNh4NTv97TT3SfGOANoFv8QukTBbl05XNlr1BmsMM3JKWx4AgtvOsbfmtB9M3AIQThC4xIVKe1nseZRmUdZRnYItiSrvbAPp9VqUYTxbIHqrs0RMSJhVA8I8x9UrPJbEVcptyulWv1v+tlGPBmUFrrH0+f5qY+2k95CthqtxzkJTP7I7NRCjpwuuEGobJjECD+uaUquub/mFI1TgtmUu58GJsgl8RquYJVIjlJ0z5H4LmQqUxcxuPooBsfZRFyHUFFp1tigUHbFNPHJZqVGmx80KoCANFdzNEvV01TEms4pyhAF0ixsuKZe+BCOTXFonELqtWR6JMFCOJ22XPtapp+JMi8QmW4rXfefJZT38lLKnhPT6rXavDUbiwNb+SVxdTN9kfS6UpvG4RqdVoV2suwz3tGUi0zc+X4LWwnHn075Q7XfWLj5rHdVzbri22o/unyMatbjVmtyfZ0vzjp0CT4pxV9d4LrAWEJeobm6EAFGGS85/P6hULyCIVKuvp9EB9XSeSsOm8VVJInmqPPh9QPfMkauJm39k1mkAdfotSYnP28lUNOWTsT8J/FMVWN8M3t5aK5LS3p+ICj2sjFMkRvCWp0Tfystiuxg6rqYp76+ZVo7NrK7ghHZSO60HYUD2Ch9LKEdwx2K1H+lqSqUTCfotc7YmRayLjgadMOI3AP1V3HsrKNH6rmC62RhQWgtYb9Uu/DQfs6qnLT8d9g0rEkef6+KE4W9/yT3c5drm3tP5KaWCP6KtXx8vxm1BEQNlUVD+S0a/Cqp/lDdRf5qG8PdHiyk9Fap0uX4zH4khCbipWueDOdpAHIouH4E4btT3Rr4Of4XoCROkrq7wInbSU9+6nndo91R3BXSCXAxsN1jT8PP8ZwqE6KrqdySfRao4WXcme5lc/hn9YMf0/mqU3oc59MSm6yLQfz0KeZw8OcRJEamJRv3NAkOnoRb5rVqnQ50gRH90Bz1tO4cIkm6pS4c2ZDiDP0I+qJyi5dDlLjOpUXEwJMJinhHbkN6knTefdOM4W1tw556W0RzgwW+LMJuQY803lF/n5kHYdjdal+TW6dJJQ/DFgd9fyRK9GZAuRJ6pfLrfYWVKxy4dtGJsIA0KHgGh1ZjXDMC77PMItPDyAZ2gi2l0fAYFveUyHEeIQbRN4kLXFivS8eZTp0XVKTGtIAgFguLgyCLbrJplkEgxIcbfeuAAI6I3aPGhr6d7Bw8gZEhwiSIA8llnEyGEWmbi0SdTGuoHVNYgeKqgMZHKSbX/AFCV7wg631/BMYzRt7RbYSCfxWfVNzzssuhvD1y5xDzaLfFNNBL8wHhnSdrf3WUSbeIzt0TWCc51szojUKFalbDHLmM5bXykfFCpUZjczbqi1uNVKjBTcW5GxAAg20kpXN5Fc/H09vT6F98mpWommMz2lo6gj5wvP9qDZkEnNOmlo06p0TEiN9d+YXncW7wggOEHzEjkdkynr7OOPTcNxP8ACbp1RQ9pnqbeaweF1SGwQb3JOnSE9mtrv7IPG7I0xfKRfWbhUFa4Ox0SlQ+Ees+sIEkiQYISzxt1pYiuSIlJMBE3SuSoZJeBGplWyEgRUaSbWneIUzy6kt0/h8YRAK1G1J0Xnn4B4cMxgEgb7mAjU8HVdORziAYvOvo4IsPHr54rbY75KwesVnDasfad7H/vVHYCrN3Og6W/80Y6f6OLac8afq2qWm87JEYKXtZmeyZkk5uUb23TGF4L4y3vHGDBsBpcxcndPpi9achC6HkdUaq+xKR4hwkNzPc90EjQDfVJ/sLDlDTUJcSLhu2vzVinWkmNB1WRqqgxPOfkgV+EhniJdlEaearheHsquLZdI8W33v7J+mL1NrWDreyrWcCEDifZ+hQDC7Oc7soAizspd/tKy8DQo1XANa4DK11yJg6fVEn23evPRl7hqCJkSqYsAmRv+adfwBjQInWLnYoGOwVNkWuLNvff31TK5cuWxmUjDhOn0EpzCY4sMtMRsbjpZZzoAEKBUTtXHhx/6aHEmnEVC97vEY0AAJA1jbb2XNqgMyAmBYSI3kgJRtVXJOqz3V6J0OF8yL1XAxsALIVOBeJ89yqkqrXQnaxz6fHzJB8YQTAEXOm46+yW72ETEO8R5apWq2wVtU48ZPT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sk-SK" altLang="sk-SK"/>
          </a:p>
        </p:txBody>
      </p:sp>
      <p:sp>
        <p:nvSpPr>
          <p:cNvPr id="36869" name="AutoShape 8" descr="data:image/jpeg;base64,/9j/4AAQSkZJRgABAQAAAQABAAD/2wCEAAkGBxQTEhUUExQVFhQXFxUYFBgUFxcXGBgXFxYXFxQYFBQYHCggGBolHBQUITEhJSkrLi4uFx8zODMsNygtLiwBCgoKDg0OFRAQGiwcHBwsLCwsLCwsLCwsLCwsLCwsLCwsLCwsLCwsLDcsLCwsKzcrNyw3KywsLCwrKyssKysrK//AABEIAMABAAMBIgACEQEDEQH/xAAbAAACAwEBAQAAAAAAAAAAAAADBAECBQAGB//EAEIQAAEDAgQDBgMFBgQFBQAAAAEAAhEDIQQSMUEFUWEGEyJxgZGhscEyQtHh8BQVI1Ji8RZDcsIHM7LS4hdUkqKj/8QAGAEBAQEBAQAAAAAAAAAAAAAAAQACAwT/xAAhEQEBAQABBAMBAQEAAAAAAAAAARECAxIhMRNBUWEUQv/aAAwDAQACEQMRAD8A+4SuQKeJaZhwtYoT+JUhrUZ/8giHEYnilJlRtNzwHv8Asj9aIjcY3vDSnxhodB5ExI5r5b2w4w2piCQ5pDIDYBBEGbz1TeJ7Us75lZtMHQHMBccw7UHot9qx9PK+Xdvar2uAdIk5gJDiZIiXWy6aQVt/+oTL/wAF09XAfRfO+0nGO/xDqjWlk2Izl2nWETjvsy9oPHcc+u7M7Mcoa0FwiBtp6rHe20BGcbRJjXpPkl10kxi+aqApz2Ult7KW0khR6PiK2YNHIfrVVDYXCCjUo1hIVSUYEDyUZZMq1YgUTrbyQxyTjRaUJ7bgq04BmUubK4sk2XA7JCoXaLhqr1NEpUi0qWgSqt02UAWUhguBVJVpUtEC5RmXCyDoTjeAoa5EAG6qWfmtMmuFY19KpmYQDBE9D/ZRjcU5wyuJI6mdUBosbLqrLTKNax3COIOoVGVGfaafhv8ANew4F2yFIPa5phznOBnSRr7rwmTVc6wPktd3hmR6ujxNxqAZTmOx8rrSc5+zQPMrBYXUqriDa/xTLcS4nVeez8d5y/TGKYRBOUTyH1KC64F/ZUq4oRpPqnMPhgRmmxGg/FO4p5rOqPiJ80o+91bE0jPRLveYhbjnfarn3VSQqXVqTCZ5KCwcdlIErj7KVnQgD2VXNXZo/XyU+pSlYHX4KwaDug5lcu9kIwCq1H8kJq4D9D8FHRQEF7N0RhspBCtRPdFCu6kPiqBq3ujAldqtWYqsp3+qdSOi4FTUom6gMPJIWlEGlrqmi5r0FcmFIbsozo5ajVACYVdkasJS7mwpILeiqW2gqSquSY3adPPoR1koLq9yBpELmv0LUIVJdJFt1zxq0ShSLj06qn7UWkhpsUbFV4FrLNumQW56a3el9KSNN1nVeqEKrgIvc/FWqTvqqQW6gibJgvslQCiypRVxXTHmqO1/RVZkoCXGbogMXVG2KlwlKcxsyQocydvNFA5KznCLWPzRpUZZRSbfTVQx0lELet+X5otSA34ILhB+UJhonzUkTqLI1K+YU5Rb9f3VCY0Kl5+KSsWq4w5MXVGmw1VzUTqVfQcFzZRXVJGt1zHSEaMK4gSLajVADVo/ooTmXW5yWFw2UfvFXLKIadgVWw5+BOft7IRRm+UIJBBMK1WILFXLZdM87KjiQb6o0NFlS1lxek3khc6rdStMPOys02shOvpqpY7YIDi02Vi+bLm1YmVNJm+yTFSFUjoiEXsgmpdUKsKrVaqdFQBLIk+SoTeygn8FRUiFNRXzIbG2lQ88lEWm4ao9OqN7pemSBJVm9VihY1I0UZ9pPkh1G7rg+OSMK/eGCCCozRrf6KrnQUM1UyIfPZdMwlXVFdlSU4B8ytnSr3qrzpEIwnO9IMyIRKlYxZZ4eUcOnVOGDh06gomfZBpv2hQ6/RDcXPp6JSjOY77o5eAUEQNFQUw4A3Q3xrC6m5dUeIRhxZwLdQj4OmHOgtjqtx7M2rVZtHosfIpxJs4cAZ1Rzw9hGgCZFAq4o9Vi82s/hCnw9gEG/pdVqYFu3stT9nG6uKYR309rCGBkQgHhPU+y9GWKhC1OpR2R5qvgS35paF6otB2Q6nDmO1B6Qtzqs3h+PNd1aVQ0pWvX4c4H+lIupQfJbnLReOACnaELJdNg7bIVVvoN06KDojUGEg9OapUp2CYoAgSiiQm90/2VWujzRqlK55W+KhmH053VqwEoZTNVkW9UEUyTotSqwJwV6ZtCl7LkLqIsfT5p+lIuQhTeE1XbBCBlvbVEVVHREaeaDzRWtOUesKAzHWVi2fRVptI1R6b4ujWpVe5sCgupm8DkExTq2uiVX3HRZ1oo5hAneboHeFOVKgcEo4AD9fFUqr2oI5KwKwxjv9X69UQY3/V+vVc/ha722FdpWnwfhFE02Pqmo4uAMAGBNwLTO6a4hhME05Dma+32ZJuJbYrPx79nvYF10xus7iE06rqQaXZXFo1vytHVKftZn7N/P8uhTOj/AFfI2ifJdnWK7FkWLII6/kuGMP8ALHmfyT8P9He2pHRCcRzI9VltxZ3EBScezqn4h3ni+N7IeIphwg3Spx7Ovsq/vFnX4fimdMdxfEYV21/JK1WEEBwifitH95s6+4/FUdjmH7pMW2/FdMZpLPcfBEc4bo7MTTJswcjpZeu4PhuHOyNdVY+q8gZBaHH7oACzYY8Mao3U0T4gBqdF7Di/7uAcKVQCqCQGXOZwMFpnReYPEg0jwgO2vBt6JkVen4z2ew+HFMPa973U5d4w0CIBjwHdZdLDYZulB/rW/Cms08ZLo31AlxOmsEhDZxWYiL6a7ap7Q1nYfCkz+zmetZ30CllDDDTDf/o9Y7eLyQBqehU0uJlxAAF52Oys8FsvbQJk4Zk9XP8AxQwygHT+z0/IufHzWdh8U55AgQY22m6RayNQiYsr0Wah/wC2o+uY/wC5Dxj6T2gd1SZBsWAg/ElVf2UrUqDqzzTLYa4RrlM7xbUKuN7JVqFPvXvY5sTAmfkrwcCrYZgAmI811PDMcIF5IEA7mbJrifBXtpglwOURafvGxROIdnKlGnOcOLiIygzJsCPVBaeA7Ev8LzkaRcB0u99lbj3f0PHWbRIcYz92y5jeWzt8ELs/2exbe+zkkPovYzxz4zEECbeay3dj8WDTbVJyudlzNd3mWd4/NMGIPHXbd36U6f8A2pevxqQQSyN/Awf7U/ieyRpOa0VTUDiQTkjKBe/iUVuycOpAVHuBkOdA8EfZi+9/ZWw4qOFOe1rDUBjTwvgC/TmUP9jaGZDXAkyBkfuR+ARsLxGuYiqyTAjuj6XQKmYwXVAC0jSkZ1kbrMtWPXNdSYGU34l7HMABDNDEw7RM4zhGHrODjUfmLGkFsAkAFoMx0KxMVh89R0kZhEmOmq9RgKFI06RdJe1li2RaTFvdZUeP47hKbMQXuq1GudLhkph0AW+0XidPilKPCqZb3neVSATmIpNm0A/5nVP9rqX8ZpNR4GU5QGAwBrqRcrLYHBkd/UykvBAY3UQXau6j2WtWD1OGUgw1S+tEt+43cSL5+ivT4TSfoaxtuGDQxrNrrR7M8EbiG1A6rVytLYHhaLjcX5Bbdfs1haIGevVbmsJfE6E2AvqFTb4guR5hnCqcOAFWcjoktMQJOn6umuGf8PmVKIqVO8FQiS0RGYTC1quD4fm7zvaniIjIamXl4YGmllonh2Eq5q3jcQcpMujMALZY8k3unuDeLzmA/wCHtN1HPUztqkS5siM14UYbsBRdRD6hc2vEkZmxnvA00sF6SjwjCOaD3bjYbO80y/heHhre6fAgAZXWifxRtWx5LD9g8N3Od7iK5aXEd43KHwY9NESl2Qwow93AVi2TFUZe8gx6SvUU+BYY27gidcwP3ZA/6j7qmK4BhxTLQzKLCW6iLCJ8yjaZleGx3ZJrWsNF9MOLT32aqIzwIjlutDhXY+g2ozEHEtlju8LQGwDqZdm6DZanEuBMZRcQ6A0SS6SfC0gQANV5nh3GXvbUpYajmzAB5kiZaW2b777K2nD/ABTsjhC51WniWh0udlkEF5lxkkkjXRK4bs7QFGp3tWgah/5T5MNgeL4QkcXXfh20++pZA4vLSHSTDWtPhkaW916zBcEbXw7clSA5rjemZGdobJ8X9KdqwjxDhGA7o5O7FSLP8ViAMxH63S9fC4M0nNa1jHxZ8E3ESfn7p3HcBhpl8ayQzoATE9FnN4fTqZm541vlG481i2tyQ9xDCYA0C1vdUqhEB4YZBEZvoo4wzBmnlotptJ0LWGbGCiU+z9OsxzXVQ37V4bIzRJudbJXimCZmLc41N7DUgn4qvoSeS1Z9JzQGhocbg5RtM/Jc/FuY1uSJh02B0Ftkl3jRVgbFwGltJ081pfvM0gC1ubWQTGiy37BxfGsZlGQmP4oIySbBmSLdXIeNx+MMklxGarYM1AcMm3IrV/xbVDZDGfe3NsrQ4eaVxfa6uWFwZT1qbn7gaW775j7LcrnYQfVxMiXOiTmga+K1o/llFpOxeWmC6oXXzwDqXAC0clFbj1Rhc4NZInW4gG2+sFFdx+sCCcgMnQT96LXTEa7jGZRldW0aDFvvXPsoxWDxhY2HV5yifFvBk/a5x7Kzu0OIaxplsk3hsgeKLegQMX2nriwe2YEjKNS6D8FIpjMFX2NQmACc28a/a1lK1OEYm8l/iDct9CGkOjxc45KzuK4ojqWgmG/ev08lz8fi4Mudo3L4N4ObbySmbhSQ5obVMkxHdi3Izm5q2LDmEzUcXA3lgb1/mKzP2kOIgEGNtzz+PwTNWtnbTIaQQ0hx58j0UHpMLiHVDOaDEmwPxXrcLiqbKNI1C6csS233iAIHUrwXCuJdy4ZqYe06yNNL31W/+/qHhLmvdAEMAAA8jKwsKdp6jHVGO7yq1rm+AZQbE8y5YlbHsa0jvKjpByy1oDSTcgg9IWjxjFsruYQMjWZg0G9iWn0iF5XihcCAfsjTl6e63Motx7nsLxXKyrJOZxpa9C4GLdQvWcVoGsKTmCoHsFTI+mQS1xyjK5psWuj/AOq+Q8OqOaAWkgyfyWm3j+KaIZXezyy/UJ428eWwWbH0aia4YIp188SGZafdB0Q2IMwDcImHz0cMWGmRAEOdGao8yahdBMX0XzP/ABBjrziqsAbFo+TVWtxrEPMPrVCLRLjHot8+peUHHhj6hwCq59NvheZAIh+25jYLUfRcfuP3/wAw7hfFxjKrWw2rUaR/K9w9LFBq4uu998RWAMf5j7W81z1q8X3fDtcLFkDcl2bksjtjULcJVcCQQJEa2K+LYivVBH8SqZ1l7z9VevTrOOY1H5HWgvJuAJtKFJWv+/DUa0Znn7FiSQQJDgRN5WT2kwNHv4DfCWtP2Z1HI/JWfSyBsC1+esr1HA8RLA02dMAbx7LWyeR/K8j2dwLP2inLSGEkOlsCMp1XuKnCyWHLlAJcW+IAQWwN0epUgxIBEfa8l4zib3tcRJi8XKxyutSY9Xj+ChlKXVL6xAiS0CJnSy8/QADXC15GukDyWO2sXRfX5qpa6NCjG9bWOrjuoESc03mxygyI6IdDEd4TMNmfKSsamx0/ZPsr0KL81wQE+E9JhMLFV7nOb4coseYJMfBFbxQD7VMOidd59FjlsEnyj0VqdQOkSsVStah2haC7+Awjl6IuB7SZR/yKZ8x+SwmNaCevRDq1wDlbsmjW1++SKhd3bJIgj4rsV2icXNGRljmHmvPUKsEoNWoZn19lYrXsP8YVgIDabTta684/i7zV70xmmed5keyqcWCDbnF4SQYTJ2TGb5em/wAT1nAZi0gf0jUIdTtNiD94dLD1WH3sgCI8Py1JS2ErEOIMxt6qytaYwrsx+ztstBjLctEvQBbnvaUem/YlSxUu09VLXQJJHxlAfKpmKRGg3KYGffkU9ieEUok1g6NBkO/qscCBPvdEOKJ3Wc/ENXwjaYgOzaaCPql6tFocLk6kxb0Vq2IzeqC58kdJWkNklsADqSfglP3Y+Acwja6apuvaNJUvqE2ujasDZhSDd3oAtKjli7R7JBzrdVZtcwizU0DUby+CnvLW0Wc6obGU9h6lhJhc+XGyEDF0A4ZoJIvYSVPB6jhe4cDbn5ytFp5FLYtxDdT5gSVTn4wdvnWlxqmczXS64jxRtpELIfSa4zr5pxuOcQGOAjxRm5W6pGtTnLAJg7eX5LTWLANGgA8kB7QU0KGxKmpRaBrdZ1ANqQpFVMUMCHtDs4AnLf0/Fa1Ls2DP8S45N56brXatecxLpsFnYVkEkn2Xsj2cp/erxNh4NTv97TT3SfGOANoFv8QukTBbl05XNlr1BmsMM3JKWx4AgtvOsbfmtB9M3AIQThC4xIVKe1nseZRmUdZRnYItiSrvbAPp9VqUYTxbIHqrs0RMSJhVA8I8x9UrPJbEVcptyulWv1v+tlGPBmUFrrH0+f5qY+2k95CthqtxzkJTP7I7NRCjpwuuEGobJjECD+uaUquub/mFI1TgtmUu58GJsgl8RquYJVIjlJ0z5H4LmQqUxcxuPooBsfZRFyHUFFp1tigUHbFNPHJZqVGmx80KoCANFdzNEvV01TEms4pyhAF0ixsuKZe+BCOTXFonELqtWR6JMFCOJ22XPtapp+JMi8QmW4rXfefJZT38lLKnhPT6rXavDUbiwNb+SVxdTN9kfS6UpvG4RqdVoV2suwz3tGUi0zc+X4LWwnHn075Q7XfWLj5rHdVzbri22o/unyMatbjVmtyfZ0vzjp0CT4pxV9d4LrAWEJeobm6EAFGGS85/P6hULyCIVKuvp9EB9XSeSsOm8VVJInmqPPh9QPfMkauJm39k1mkAdfotSYnP28lUNOWTsT8J/FMVWN8M3t5aK5LS3p+ICj2sjFMkRvCWp0Tfystiuxg6rqYp76+ZVo7NrK7ghHZSO60HYUD2Ch9LKEdwx2K1H+lqSqUTCfotc7YmRayLjgadMOI3AP1V3HsrKNH6rmC62RhQWgtYb9Uu/DQfs6qnLT8d9g0rEkef6+KE4W9/yT3c5drm3tP5KaWCP6KtXx8vxm1BEQNlUVD+S0a/Cqp/lDdRf5qG8PdHiyk9Fap0uX4zH4khCbipWueDOdpAHIouH4E4btT3Rr4Of4XoCROkrq7wInbSU9+6nndo91R3BXSCXAxsN1jT8PP8ZwqE6KrqdySfRao4WXcme5lc/hn9YMf0/mqU3oc59MSm6yLQfz0KeZw8OcRJEamJRv3NAkOnoRb5rVqnQ50gRH90Bz1tO4cIkm6pS4c2ZDiDP0I+qJyi5dDlLjOpUXEwJMJinhHbkN6knTefdOM4W1tw556W0RzgwW+LMJuQY803lF/n5kHYdjdal+TW6dJJQ/DFgd9fyRK9GZAuRJ6pfLrfYWVKxy4dtGJsIA0KHgGh1ZjXDMC77PMItPDyAZ2gi2l0fAYFveUyHEeIQbRN4kLXFivS8eZTp0XVKTGtIAgFguLgyCLbrJplkEgxIcbfeuAAI6I3aPGhr6d7Bw8gZEhwiSIA8llnEyGEWmbi0SdTGuoHVNYgeKqgMZHKSbX/AFCV7wg631/BMYzRt7RbYSCfxWfVNzzssuhvD1y5xDzaLfFNNBL8wHhnSdrf3WUSbeIzt0TWCc51szojUKFalbDHLmM5bXykfFCpUZjczbqi1uNVKjBTcW5GxAAg20kpXN5Fc/H09vT6F98mpWommMz2lo6gj5wvP9qDZkEnNOmlo06p0TEiN9d+YXncW7wggOEHzEjkdkynr7OOPTcNxP8ACbp1RQ9pnqbeaweF1SGwQb3JOnSE9mtrv7IPG7I0xfKRfWbhUFa4Ox0SlQ+Ees+sIEkiQYISzxt1pYiuSIlJMBE3SuSoZJeBGplWyEgRUaSbWneIUzy6kt0/h8YRAK1G1J0Xnn4B4cMxgEgb7mAjU8HVdORziAYvOvo4IsPHr54rbY75KwesVnDasfad7H/vVHYCrN3Og6W/80Y6f6OLac8afq2qWm87JEYKXtZmeyZkk5uUb23TGF4L4y3vHGDBsBpcxcndPpi9achC6HkdUaq+xKR4hwkNzPc90EjQDfVJ/sLDlDTUJcSLhu2vzVinWkmNB1WRqqgxPOfkgV+EhniJdlEaearheHsquLZdI8W33v7J+mL1NrWDreyrWcCEDifZ+hQDC7Oc7soAizspd/tKy8DQo1XANa4DK11yJg6fVEn23evPRl7hqCJkSqYsAmRv+adfwBjQInWLnYoGOwVNkWuLNvff31TK5cuWxmUjDhOn0EpzCY4sMtMRsbjpZZzoAEKBUTtXHhx/6aHEmnEVC97vEY0AAJA1jbb2XNqgMyAmBYSI3kgJRtVXJOqz3V6J0OF8yL1XAxsALIVOBeJ89yqkqrXQnaxz6fHzJB8YQTAEXOm46+yW72ETEO8R5apWq2wVtU48ZPT/2Q==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sk-SK" altLang="sk-SK"/>
          </a:p>
        </p:txBody>
      </p:sp>
      <p:pic>
        <p:nvPicPr>
          <p:cNvPr id="36870" name="Picture 10" descr="http://ssos.edupage.org/photos/pic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14313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11" descr="C:\Users\Henrieta\Desktop\fotoUKV,U12\DSCN27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38" y="1500188"/>
            <a:ext cx="3357562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12" descr="C:\Users\Henrieta\Desktop\fotoUKV,U12\DSCN27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3643313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13" descr="C:\Users\Henrieta\Desktop\fotoUKV,U12\DSCN276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67250" y="3500438"/>
            <a:ext cx="447675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4" name="Picture 14" descr="C:\Users\Henrieta\Desktop\fotoUKV,U12\DSCN276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7875" y="571500"/>
            <a:ext cx="3286125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505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textu 2"/>
          <p:cNvSpPr txBox="1">
            <a:spLocks/>
          </p:cNvSpPr>
          <p:nvPr/>
        </p:nvSpPr>
        <p:spPr>
          <a:xfrm>
            <a:off x="1692275" y="260350"/>
            <a:ext cx="5970588" cy="5762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28600" indent="-182880" algn="ctr" eaLnBrk="1" fontAlgn="auto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defRPr/>
            </a:pPr>
            <a:r>
              <a:rPr lang="sk-SK" sz="32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cs typeface="+mn-cs"/>
              </a:rPr>
              <a:t>Priestory </a:t>
            </a:r>
            <a:r>
              <a:rPr lang="sk-SK" sz="3200" b="1" dirty="0" err="1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  <a:cs typeface="+mn-cs"/>
              </a:rPr>
              <a:t>škol</a:t>
            </a:r>
            <a:r>
              <a:rPr lang="sk-SK" sz="32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y</a:t>
            </a:r>
            <a:endParaRPr lang="sk-SK" sz="3200" b="1" dirty="0">
              <a:solidFill>
                <a:schemeClr val="accent2">
                  <a:lumMod val="75000"/>
                </a:schemeClr>
              </a:solidFill>
              <a:latin typeface="Comic Sans MS" pitchFamily="66" charset="0"/>
              <a:cs typeface="+mn-cs"/>
            </a:endParaRPr>
          </a:p>
          <a:p>
            <a:pPr marL="228600" indent="-182880" eaLnBrk="1" fontAlgn="auto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/>
            </a:pPr>
            <a:endParaRPr lang="sk-SK" sz="2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7891" name="BlokTextu 2"/>
          <p:cNvSpPr txBox="1">
            <a:spLocks noChangeArrowheads="1"/>
          </p:cNvSpPr>
          <p:nvPr/>
        </p:nvSpPr>
        <p:spPr bwMode="auto">
          <a:xfrm>
            <a:off x="357188" y="928688"/>
            <a:ext cx="36115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sk-SK" altLang="sk-SK" sz="2400" b="1">
                <a:latin typeface="Comic Sans MS" pitchFamily="66" charset="0"/>
              </a:rPr>
              <a:t>Učebňa administratívy </a:t>
            </a:r>
          </a:p>
          <a:p>
            <a:pPr eaLnBrk="1" hangingPunct="1"/>
            <a:r>
              <a:rPr lang="sk-SK" altLang="sk-SK" sz="2400" b="1">
                <a:latin typeface="Comic Sans MS" pitchFamily="66" charset="0"/>
              </a:rPr>
              <a:t>a korešpondencie</a:t>
            </a:r>
          </a:p>
        </p:txBody>
      </p:sp>
      <p:pic>
        <p:nvPicPr>
          <p:cNvPr id="37892" name="Obrázok 3" descr="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5" y="857250"/>
            <a:ext cx="4214813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4" descr="http://www.ssoskromp.edu.sk/priestory/adk/4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5" y="3643313"/>
            <a:ext cx="4214813" cy="304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 descr="http://www.ssoskromp.edu.sk/projekt/foto/adk/2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750" y="1758950"/>
            <a:ext cx="3514725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91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textu 2"/>
          <p:cNvSpPr txBox="1">
            <a:spLocks/>
          </p:cNvSpPr>
          <p:nvPr/>
        </p:nvSpPr>
        <p:spPr>
          <a:xfrm>
            <a:off x="1785938" y="142875"/>
            <a:ext cx="5970587" cy="5762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182880" algn="ctr" eaLnBrk="1" fontAlgn="auto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defRPr/>
            </a:pPr>
            <a:endParaRPr lang="sk-SK" sz="2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1857375" y="285750"/>
            <a:ext cx="592931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sk-SK" sz="32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Učebne výpočtovej techniky</a:t>
            </a:r>
          </a:p>
        </p:txBody>
      </p:sp>
      <p:pic>
        <p:nvPicPr>
          <p:cNvPr id="38916" name="Picture 3" descr="D:\FOTO\foto_škola\P1090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8975" y="3714750"/>
            <a:ext cx="4287838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4" descr="D:\FOTO\foto_škola\P10904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928688"/>
            <a:ext cx="3997325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5" descr="D:\FOTO\foto_škola\P10904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928688"/>
            <a:ext cx="428625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2" descr="http://www.ssoskromp.edu.sk/projekt/foto/implement/6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3" y="3714750"/>
            <a:ext cx="3997325" cy="291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982">
    <p:split orient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textu 2"/>
          <p:cNvSpPr txBox="1">
            <a:spLocks/>
          </p:cNvSpPr>
          <p:nvPr/>
        </p:nvSpPr>
        <p:spPr>
          <a:xfrm>
            <a:off x="1692275" y="280988"/>
            <a:ext cx="5970588" cy="5762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182880" eaLnBrk="1" fontAlgn="auto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/>
            </a:pPr>
            <a:endParaRPr lang="sk-SK" sz="2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9939" name="Obrázok 3" descr="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4143375"/>
            <a:ext cx="3284538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2" descr="http://www.ssoskromp.edu.sk/projekt/foto/sjl/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857250"/>
            <a:ext cx="3929062" cy="28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8" descr="http://www.ssoskromp.edu.sk/priestory/sjl/1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88" y="857250"/>
            <a:ext cx="4048125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6" descr="http://www.ssoskromp.edu.sk/projekt/foto/sjl/1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28938" y="3286125"/>
            <a:ext cx="2428875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dĺžnik 7"/>
          <p:cNvSpPr/>
          <p:nvPr/>
        </p:nvSpPr>
        <p:spPr>
          <a:xfrm>
            <a:off x="0" y="3929063"/>
            <a:ext cx="2786063" cy="224631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sk-SK" sz="28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Učebňa slovenského </a:t>
            </a:r>
          </a:p>
          <a:p>
            <a:pPr eaLnBrk="1" hangingPunct="1">
              <a:defRPr/>
            </a:pPr>
            <a:r>
              <a:rPr lang="sk-SK" sz="28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jazyka         a literatúry. </a:t>
            </a:r>
          </a:p>
          <a:p>
            <a:pPr eaLnBrk="1" hangingPunct="1">
              <a:defRPr/>
            </a:pPr>
            <a:r>
              <a:rPr lang="sk-SK" sz="28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Knižnica.</a:t>
            </a:r>
          </a:p>
        </p:txBody>
      </p:sp>
    </p:spTree>
  </p:cSld>
  <p:clrMapOvr>
    <a:masterClrMapping/>
  </p:clrMapOvr>
  <p:transition spd="slow" advClick="0" advTm="5969">
    <p:wheel spokes="8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textu 2"/>
          <p:cNvSpPr txBox="1">
            <a:spLocks/>
          </p:cNvSpPr>
          <p:nvPr/>
        </p:nvSpPr>
        <p:spPr>
          <a:xfrm>
            <a:off x="1785938" y="142875"/>
            <a:ext cx="5970587" cy="5762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182880" algn="ctr" eaLnBrk="1" fontAlgn="auto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defRPr/>
            </a:pPr>
            <a:endParaRPr lang="sk-SK" sz="28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  <a:p>
            <a:pPr marL="228600" indent="-182880" eaLnBrk="1" fontAlgn="auto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/>
            </a:pPr>
            <a:endParaRPr lang="sk-SK" sz="2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571500" y="500063"/>
            <a:ext cx="4357688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sk-SK" sz="28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Jazykové laboratórium</a:t>
            </a:r>
          </a:p>
        </p:txBody>
      </p:sp>
      <p:pic>
        <p:nvPicPr>
          <p:cNvPr id="40964" name="Obrázok 3" descr="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4000500"/>
            <a:ext cx="4071938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Obrázok 4" descr="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88" y="3751263"/>
            <a:ext cx="3856037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2" descr="http://www.ssoskromp.edu.sk/priestory/jazyk/3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" y="1143000"/>
            <a:ext cx="4071938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7" name="Picture 4" descr="http://www.ssoskromp.edu.sk/priestory/jazyk/4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9188" y="785813"/>
            <a:ext cx="3808412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165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2500313" y="214313"/>
            <a:ext cx="3357562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sk-SK" sz="32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Učebňa UKV</a:t>
            </a:r>
          </a:p>
        </p:txBody>
      </p:sp>
      <p:pic>
        <p:nvPicPr>
          <p:cNvPr id="41987" name="Picture 2" descr="C:\Users\Henrieta\Desktop\fotoUKV,U12\DSCN27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700" y="928688"/>
            <a:ext cx="4213225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3" descr="C:\Users\Henrieta\Desktop\fotoUKV,U12\DSCN27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6925" y="928688"/>
            <a:ext cx="4108450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4" descr="C:\Users\Henrieta\Desktop\fotoUKV,U12\DSCN27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1688" y="3660775"/>
            <a:ext cx="4103687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5" descr="C:\Users\Henrieta\Desktop\fotoUKV,U12\DSCN27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3700" y="3660775"/>
            <a:ext cx="4217988" cy="272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835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textu 2"/>
          <p:cNvSpPr txBox="1">
            <a:spLocks/>
          </p:cNvSpPr>
          <p:nvPr/>
        </p:nvSpPr>
        <p:spPr>
          <a:xfrm>
            <a:off x="1785938" y="142875"/>
            <a:ext cx="5970587" cy="5762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182880" algn="ctr" eaLnBrk="1" fontAlgn="auto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defRPr/>
            </a:pPr>
            <a:endParaRPr lang="sk-SK" sz="28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  <a:p>
            <a:pPr marL="228600" indent="-182880" eaLnBrk="1" fontAlgn="auto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/>
            </a:pPr>
            <a:endParaRPr lang="sk-SK" sz="2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Obdĺžnik 2"/>
          <p:cNvSpPr/>
          <p:nvPr/>
        </p:nvSpPr>
        <p:spPr>
          <a:xfrm>
            <a:off x="1928813" y="214313"/>
            <a:ext cx="4857750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sk-SK" sz="24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Učebňa elektrického merania</a:t>
            </a:r>
          </a:p>
        </p:txBody>
      </p:sp>
      <p:pic>
        <p:nvPicPr>
          <p:cNvPr id="43012" name="Picture 2" descr="http://www.ssoskromp.edu.sk/priestory/elm/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513" y="782638"/>
            <a:ext cx="4067175" cy="284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4" descr="http://www.ssoskromp.edu.sk/priestory/elm/4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8" y="3571875"/>
            <a:ext cx="4319587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2" descr="http://www.ssoskromp.edu.sk/projekt/foto/elm/5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7688" y="782638"/>
            <a:ext cx="4319587" cy="284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4" descr="http://www.ssoskromp.edu.sk/projekt/foto/elm/2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0513" y="3625850"/>
            <a:ext cx="4067175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111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textu 2"/>
          <p:cNvSpPr txBox="1">
            <a:spLocks/>
          </p:cNvSpPr>
          <p:nvPr/>
        </p:nvSpPr>
        <p:spPr>
          <a:xfrm>
            <a:off x="1692275" y="260350"/>
            <a:ext cx="5970588" cy="5762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182880" algn="ctr" eaLnBrk="1" fontAlgn="auto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defRPr/>
            </a:pPr>
            <a:endParaRPr lang="sk-SK" sz="2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4035" name="Obrázok 2" descr="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214313"/>
            <a:ext cx="3984625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Obrázok 3" descr="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4188" y="1785938"/>
            <a:ext cx="4667250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BlokTextu 5"/>
          <p:cNvSpPr txBox="1"/>
          <p:nvPr/>
        </p:nvSpPr>
        <p:spPr>
          <a:xfrm>
            <a:off x="285750" y="3859213"/>
            <a:ext cx="3786188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sk-SK" sz="3200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Odborná učebňa gastronomických predmetov</a:t>
            </a:r>
          </a:p>
        </p:txBody>
      </p:sp>
    </p:spTree>
  </p:cSld>
  <p:clrMapOvr>
    <a:masterClrMapping/>
  </p:clrMapOvr>
  <p:transition spd="slow" advClick="0" advTm="5920"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419450"/>
            <a:ext cx="7668652" cy="3420219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outerShdw blurRad="50800" dist="50800" dir="5400000" sx="1000" sy="1000" algn="ctr" rotWithShape="0">
              <a:srgbClr val="000000"/>
            </a:outerShdw>
            <a:softEdge rad="6096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7467600" cy="1143000"/>
          </a:xfrm>
        </p:spPr>
        <p:txBody>
          <a:bodyPr>
            <a:normAutofit/>
          </a:bodyPr>
          <a:lstStyle/>
          <a:p>
            <a:pPr marL="320040" indent="-32004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sk-SK" sz="3600" dirty="0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8195" name="Zástupný symbol obsahu 2"/>
          <p:cNvSpPr>
            <a:spLocks noGrp="1"/>
          </p:cNvSpPr>
          <p:nvPr>
            <p:ph sz="quarter" idx="13"/>
          </p:nvPr>
        </p:nvSpPr>
        <p:spPr>
          <a:xfrm>
            <a:off x="15875" y="1844675"/>
            <a:ext cx="8928100" cy="2808288"/>
          </a:xfrm>
        </p:spPr>
        <p:txBody>
          <a:bodyPr/>
          <a:lstStyle/>
          <a:p>
            <a:pPr marL="419100" indent="-382588" algn="ctr" eaLnBrk="1" hangingPunct="1">
              <a:spcAft>
                <a:spcPct val="0"/>
              </a:spcAft>
              <a:buFont typeface="Wingdings 2" pitchFamily="18" charset="2"/>
              <a:buNone/>
              <a:defRPr/>
            </a:pPr>
            <a:r>
              <a:rPr lang="sk-SK" altLang="en-US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itchFamily="66" charset="0"/>
              </a:rPr>
              <a:t>Prioritou školy je spokojný rodič, úspešný absolvent schopný sa okamžite uplatniť na trhu práce alebo pokračovať v ďalšom štúdiu na vysokej škole.</a:t>
            </a:r>
          </a:p>
          <a:p>
            <a:pPr marL="419100" indent="-382588" algn="ctr" eaLnBrk="1" hangingPunct="1">
              <a:spcAft>
                <a:spcPct val="0"/>
              </a:spcAft>
              <a:buFont typeface="Wingdings 2" pitchFamily="18" charset="2"/>
              <a:buNone/>
              <a:defRPr/>
            </a:pPr>
            <a:endParaRPr lang="sk-SK" altLang="en-US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omic Sans MS" pitchFamily="66" charset="0"/>
            </a:endParaRPr>
          </a:p>
          <a:p>
            <a:pPr marL="419100" indent="-382588" algn="ctr" eaLnBrk="1" hangingPunct="1">
              <a:spcAft>
                <a:spcPct val="0"/>
              </a:spcAft>
              <a:buFont typeface="Wingdings 2" pitchFamily="18" charset="2"/>
              <a:buNone/>
              <a:defRPr/>
            </a:pPr>
            <a:endParaRPr lang="sk-SK" altLang="en-US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omic Sans MS" pitchFamily="66" charset="0"/>
            </a:endParaRPr>
          </a:p>
          <a:p>
            <a:pPr marL="419100" indent="-382588" algn="r" eaLnBrk="1" hangingPunct="1">
              <a:spcAft>
                <a:spcPct val="0"/>
              </a:spcAft>
              <a:buFont typeface="Wingdings 2" pitchFamily="18" charset="2"/>
              <a:buNone/>
              <a:defRPr/>
            </a:pPr>
            <a:endParaRPr lang="sk-SK" altLang="en-US" sz="3200" b="1" dirty="0" smtClean="0">
              <a:solidFill>
                <a:schemeClr val="tx1">
                  <a:lumMod val="65000"/>
                  <a:lumOff val="3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8197" name="BlokTextu 2"/>
          <p:cNvSpPr txBox="1">
            <a:spLocks noChangeArrowheads="1"/>
          </p:cNvSpPr>
          <p:nvPr/>
        </p:nvSpPr>
        <p:spPr bwMode="auto">
          <a:xfrm rot="-1631416">
            <a:off x="3733800" y="4249738"/>
            <a:ext cx="57880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sk-SK" altLang="en-US" sz="2400" b="1">
                <a:solidFill>
                  <a:srgbClr val="FF0000"/>
                </a:solidFill>
                <a:latin typeface="Comic Sans MS" pitchFamily="66" charset="0"/>
              </a:rPr>
              <a:t>Slovo súkromná v názve školy </a:t>
            </a:r>
          </a:p>
          <a:p>
            <a:pPr eaLnBrk="1" hangingPunct="1"/>
            <a:r>
              <a:rPr lang="sk-SK" altLang="en-US" sz="2400" b="1">
                <a:solidFill>
                  <a:srgbClr val="FF0000"/>
                </a:solidFill>
                <a:latin typeface="Comic Sans MS" pitchFamily="66" charset="0"/>
              </a:rPr>
              <a:t>nesúvisí s poplatkami,</a:t>
            </a:r>
          </a:p>
          <a:p>
            <a:pPr eaLnBrk="1" hangingPunct="1"/>
            <a:r>
              <a:rPr lang="sk-SK" altLang="en-US" sz="2400" b="1">
                <a:solidFill>
                  <a:srgbClr val="FF0000"/>
                </a:solidFill>
                <a:latin typeface="Comic Sans MS" pitchFamily="66" charset="0"/>
              </a:rPr>
              <a:t>štúdium na našej škole je bezplatné.</a:t>
            </a:r>
            <a:endParaRPr lang="en-US" altLang="en-US" sz="2400" b="1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871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textu 2"/>
          <p:cNvSpPr txBox="1">
            <a:spLocks/>
          </p:cNvSpPr>
          <p:nvPr/>
        </p:nvSpPr>
        <p:spPr>
          <a:xfrm>
            <a:off x="1692275" y="260350"/>
            <a:ext cx="5970588" cy="5762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182880" algn="ctr" eaLnBrk="1" fontAlgn="auto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defRPr/>
            </a:pPr>
            <a:endParaRPr lang="sk-SK" sz="2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3786188" y="214313"/>
            <a:ext cx="150018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sk-SK" sz="32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Aula</a:t>
            </a:r>
          </a:p>
        </p:txBody>
      </p:sp>
      <p:pic>
        <p:nvPicPr>
          <p:cNvPr id="45060" name="Picture 4" descr="http://www.ssoskromp.edu.sk/priestory/aula/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5" y="928688"/>
            <a:ext cx="4162425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6" descr="http://www.ssoskromp.edu.sk/priestory/aula/4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49800" y="925513"/>
            <a:ext cx="4052888" cy="293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8" descr="http://www.ssoskromp.edu.sk/foto1213/vyrad/2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49800" y="3857625"/>
            <a:ext cx="4052888" cy="276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10" descr="http://www.ssoskromp.edu.sk/foto1213/vyrad/3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0075" y="3857625"/>
            <a:ext cx="4149725" cy="276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128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textu 2"/>
          <p:cNvSpPr txBox="1">
            <a:spLocks/>
          </p:cNvSpPr>
          <p:nvPr/>
        </p:nvSpPr>
        <p:spPr>
          <a:xfrm>
            <a:off x="1571625" y="214313"/>
            <a:ext cx="5970588" cy="5762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182880" algn="ctr" eaLnBrk="1" fontAlgn="auto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defRPr/>
            </a:pPr>
            <a:endParaRPr lang="sk-SK" sz="2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2000250" y="3357563"/>
            <a:ext cx="500221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sk-SK" sz="3200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Dielne odborného výcviku</a:t>
            </a:r>
          </a:p>
        </p:txBody>
      </p:sp>
      <p:pic>
        <p:nvPicPr>
          <p:cNvPr id="46084" name="Picture 8" descr="C:\foto ODV\foto IV. MPS\Dielňa MPS\DSCF21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14313"/>
            <a:ext cx="4232275" cy="316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9" descr="C:\foto ODV\foto IV. MPS\praktické vyučovanie III.CM\DSCF20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214313"/>
            <a:ext cx="4176712" cy="316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10" descr="C:\foto ODV\foto IV. MPS\Vyučovanie OV MPS\DSCF18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838" y="3884613"/>
            <a:ext cx="4205287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7" name="Picture 11" descr="C:\foto ODV\foto I. MPS\I. CM spoločná v učebni\DSCF29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463" y="3884613"/>
            <a:ext cx="4176712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384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kTextu 5"/>
          <p:cNvSpPr txBox="1"/>
          <p:nvPr/>
        </p:nvSpPr>
        <p:spPr>
          <a:xfrm>
            <a:off x="285750" y="428625"/>
            <a:ext cx="321468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sk-SK" sz="28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Krytá plaváreň</a:t>
            </a:r>
          </a:p>
        </p:txBody>
      </p:sp>
      <p:pic>
        <p:nvPicPr>
          <p:cNvPr id="47107" name="Obrázok 11" descr="P109067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88" y="3643313"/>
            <a:ext cx="3929062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textu 2"/>
          <p:cNvSpPr txBox="1">
            <a:spLocks/>
          </p:cNvSpPr>
          <p:nvPr/>
        </p:nvSpPr>
        <p:spPr>
          <a:xfrm>
            <a:off x="1714500" y="0"/>
            <a:ext cx="5970588" cy="5762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182880" eaLnBrk="1" fontAlgn="auto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/>
            </a:pPr>
            <a:endParaRPr lang="sk-SK" sz="2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47109" name="Picture 2" descr="http://www.ssoskromp.edu.sk/plav/6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88" y="714375"/>
            <a:ext cx="3851275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4" descr="http://www.ssoskromp.edu.sk/plav/2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" y="3857625"/>
            <a:ext cx="4143375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6" descr="http://www.ssoskromp.edu.sk/plav/4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" y="1143000"/>
            <a:ext cx="4143375" cy="253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5638">
    <p:wheel spokes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textu 2"/>
          <p:cNvSpPr txBox="1">
            <a:spLocks/>
          </p:cNvSpPr>
          <p:nvPr/>
        </p:nvSpPr>
        <p:spPr>
          <a:xfrm>
            <a:off x="1714500" y="0"/>
            <a:ext cx="5970588" cy="5762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182880" algn="ctr" eaLnBrk="1" fontAlgn="auto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defRPr/>
            </a:pPr>
            <a:endParaRPr lang="sk-SK" sz="28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  <a:p>
            <a:pPr marL="228600" indent="-182880" eaLnBrk="1" fontAlgn="auto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/>
            </a:pPr>
            <a:endParaRPr lang="sk-SK" sz="2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2214563" y="357188"/>
            <a:ext cx="4500562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sk-SK" sz="28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Školská jedáleň</a:t>
            </a:r>
          </a:p>
        </p:txBody>
      </p:sp>
      <p:pic>
        <p:nvPicPr>
          <p:cNvPr id="48132" name="Picture 2" descr="http://www.ssoskromp.edu.sk/priestory/jedalen/6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1000125"/>
            <a:ext cx="4057650" cy="28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4" descr="http://www.ssoskromp.edu.sk/priestory/jedalen/7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00588" y="1000125"/>
            <a:ext cx="4157662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6" descr="http://www.ssoskromp.edu.sk/priestory/jedalen/4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200" y="3786188"/>
            <a:ext cx="4210050" cy="287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8" descr="http://www.ssoskromp.edu.sk/priestory/jedalen/5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2938" y="3840163"/>
            <a:ext cx="4057650" cy="281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129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textu 2"/>
          <p:cNvSpPr txBox="1">
            <a:spLocks/>
          </p:cNvSpPr>
          <p:nvPr/>
        </p:nvSpPr>
        <p:spPr>
          <a:xfrm>
            <a:off x="1714500" y="0"/>
            <a:ext cx="5970588" cy="5762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182880" eaLnBrk="1" fontAlgn="auto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defRPr/>
            </a:pPr>
            <a:endParaRPr lang="sk-SK" sz="2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2571750" y="214313"/>
            <a:ext cx="3429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sk-SK" sz="28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Športová hala</a:t>
            </a:r>
          </a:p>
        </p:txBody>
      </p:sp>
      <p:pic>
        <p:nvPicPr>
          <p:cNvPr id="49156" name="Picture 4" descr="http://www.ssoskromp.edu.sk/foto1213/mixvolej/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857250"/>
            <a:ext cx="4071937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6" descr="http://www.ssoskromp.edu.sk/foto1213/mixvolej/4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5" y="928688"/>
            <a:ext cx="3673475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8" descr="http://www.ssoskromp.edu.sk/foto1213/mixvolej/9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313" y="3711575"/>
            <a:ext cx="4071937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10" descr="http://www.ssoskromp.edu.sk/foto1213/chvol1zk/2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4875" y="3786188"/>
            <a:ext cx="38576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202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textu 2"/>
          <p:cNvSpPr txBox="1">
            <a:spLocks/>
          </p:cNvSpPr>
          <p:nvPr/>
        </p:nvSpPr>
        <p:spPr>
          <a:xfrm>
            <a:off x="1714500" y="0"/>
            <a:ext cx="5970588" cy="5762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28600" indent="-182880" eaLnBrk="1" fontAlgn="auto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/>
            </a:pPr>
            <a:endParaRPr lang="sk-SK" sz="2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3" name="BlokTextu 2"/>
          <p:cNvSpPr txBox="1"/>
          <p:nvPr/>
        </p:nvSpPr>
        <p:spPr>
          <a:xfrm>
            <a:off x="-214313" y="1428750"/>
            <a:ext cx="2244726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sk-SK" sz="2800" b="1" dirty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Ubytovňa</a:t>
            </a:r>
          </a:p>
        </p:txBody>
      </p:sp>
      <p:pic>
        <p:nvPicPr>
          <p:cNvPr id="50180" name="Picture 2" descr="http://www.ssoskromp.edu.sk/priestory/ubytovna/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75" y="357188"/>
            <a:ext cx="3643313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4" descr="http://www.ssoskromp.edu.sk/priestory/ubytovna/2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0250" y="500063"/>
            <a:ext cx="29813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8" descr="http://www.ssoskromp.edu.sk/priestory/ubytovna/4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2875" y="3143250"/>
            <a:ext cx="485775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10" descr="http://www.ssoskromp.edu.sk/priestory/ubytovna/3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86375" y="3429000"/>
            <a:ext cx="3643313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101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000108"/>
            <a:ext cx="8858280" cy="5500726"/>
          </a:xfrm>
          <a:ln>
            <a:miter lim="800000"/>
            <a:headEnd/>
            <a:tailEnd/>
          </a:ln>
          <a:extLst/>
        </p:spPr>
        <p:txBody>
          <a:bodyPr>
            <a:normAutofit fontScale="90000"/>
          </a:bodyPr>
          <a:lstStyle/>
          <a:p>
            <a:pPr marL="320040" indent="-320040" algn="l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sk-SK" sz="31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></a:t>
            </a:r>
            <a:r>
              <a:rPr lang="sk-SK" sz="31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 lyžiarsky výcvik</a:t>
            </a:r>
            <a:br>
              <a:rPr lang="sk-SK" sz="31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</a:br>
            <a:r>
              <a:rPr lang="sk-SK" sz="31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/>
            </a:r>
            <a:br>
              <a:rPr lang="sk-SK" sz="31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</a:br>
            <a:r>
              <a:rPr lang="sk-SK" sz="31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> </a:t>
            </a:r>
            <a:r>
              <a:rPr lang="sk-SK" sz="3100" b="0" dirty="0" smtClean="0">
                <a:solidFill>
                  <a:srgbClr val="7030A0"/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plavecký výcvik a zľavnený</a:t>
            </a:r>
            <a:br>
              <a:rPr lang="sk-SK" sz="3100" b="0" dirty="0" smtClean="0">
                <a:solidFill>
                  <a:srgbClr val="7030A0"/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</a:br>
            <a:r>
              <a:rPr lang="sk-SK" sz="3100" b="0" dirty="0" smtClean="0">
                <a:solidFill>
                  <a:srgbClr val="7030A0"/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    vstup na krytú plaváreň</a:t>
            </a:r>
            <a:br>
              <a:rPr lang="sk-SK" sz="3100" b="0" dirty="0" smtClean="0">
                <a:solidFill>
                  <a:srgbClr val="7030A0"/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</a:br>
            <a:r>
              <a:rPr lang="sk-SK" sz="3100" b="0" dirty="0" smtClean="0">
                <a:solidFill>
                  <a:schemeClr val="accent2">
                    <a:lumMod val="75000"/>
                  </a:schemeClr>
                </a:solidFill>
                <a:effectLst/>
                <a:latin typeface="Comic Sans MS" pitchFamily="66" charset="0"/>
              </a:rPr>
              <a:t/>
            </a:r>
            <a:br>
              <a:rPr lang="sk-SK" sz="3100" b="0" dirty="0" smtClean="0">
                <a:solidFill>
                  <a:schemeClr val="accent2">
                    <a:lumMod val="75000"/>
                  </a:schemeClr>
                </a:solidFill>
                <a:effectLst/>
                <a:latin typeface="Comic Sans MS" pitchFamily="66" charset="0"/>
              </a:rPr>
            </a:br>
            <a:r>
              <a:rPr lang="sk-SK" sz="3100" b="0" dirty="0" smtClean="0">
                <a:solidFill>
                  <a:schemeClr val="accent2">
                    <a:lumMod val="75000"/>
                  </a:schemeClr>
                </a:solidFill>
                <a:effectLst/>
                <a:latin typeface="Comic Sans MS" pitchFamily="66" charset="0"/>
                <a:sym typeface="Wingdings" pitchFamily="2" charset="2"/>
              </a:rPr>
              <a:t> </a:t>
            </a:r>
            <a:r>
              <a:rPr lang="sk-SK" sz="3100" b="0" dirty="0" smtClean="0">
                <a:solidFill>
                  <a:srgbClr val="FA7E9C"/>
                </a:solidFill>
                <a:effectLst/>
                <a:latin typeface="Comic Sans MS" pitchFamily="66" charset="0"/>
              </a:rPr>
              <a:t>príspevok </a:t>
            </a:r>
            <a:r>
              <a:rPr lang="sk-SK" sz="3100" b="0" dirty="0">
                <a:solidFill>
                  <a:srgbClr val="FA7E9C"/>
                </a:solidFill>
                <a:effectLst/>
                <a:latin typeface="Comic Sans MS" pitchFamily="66" charset="0"/>
              </a:rPr>
              <a:t>na stravovanie      </a:t>
            </a:r>
            <a:r>
              <a:rPr lang="sk-SK" sz="3100" b="0" dirty="0">
                <a:solidFill>
                  <a:schemeClr val="accent2">
                    <a:lumMod val="75000"/>
                  </a:schemeClr>
                </a:solidFill>
                <a:effectLst/>
                <a:latin typeface="Comic Sans MS" pitchFamily="66" charset="0"/>
              </a:rPr>
              <a:t/>
            </a:r>
            <a:br>
              <a:rPr lang="sk-SK" sz="3100" b="0" dirty="0">
                <a:solidFill>
                  <a:schemeClr val="accent2">
                    <a:lumMod val="75000"/>
                  </a:schemeClr>
                </a:solidFill>
                <a:effectLst/>
                <a:latin typeface="Comic Sans MS" pitchFamily="66" charset="0"/>
              </a:rPr>
            </a:br>
            <a:r>
              <a:rPr lang="sk-SK" sz="3100" b="0" dirty="0" smtClean="0">
                <a:solidFill>
                  <a:schemeClr val="accent2">
                    <a:lumMod val="75000"/>
                  </a:schemeClr>
                </a:solidFill>
                <a:effectLst/>
                <a:latin typeface="Comic Sans MS" pitchFamily="66" charset="0"/>
              </a:rPr>
              <a:t/>
            </a:r>
            <a:br>
              <a:rPr lang="sk-SK" sz="3100" b="0" dirty="0" smtClean="0">
                <a:solidFill>
                  <a:schemeClr val="accent2">
                    <a:lumMod val="75000"/>
                  </a:schemeClr>
                </a:solidFill>
                <a:effectLst/>
                <a:latin typeface="Comic Sans MS" pitchFamily="66" charset="0"/>
              </a:rPr>
            </a:br>
            <a:r>
              <a:rPr lang="sk-SK" sz="3100" b="0" dirty="0" smtClean="0">
                <a:solidFill>
                  <a:schemeClr val="accent2">
                    <a:lumMod val="75000"/>
                  </a:schemeClr>
                </a:solidFill>
                <a:effectLst/>
                <a:latin typeface="Comic Sans MS" pitchFamily="66" charset="0"/>
                <a:sym typeface="Wingdings" pitchFamily="2" charset="2"/>
              </a:rPr>
              <a:t> </a:t>
            </a:r>
            <a:r>
              <a:rPr lang="sk-SK" sz="3100" b="0" dirty="0" smtClean="0">
                <a:solidFill>
                  <a:srgbClr val="FFC000"/>
                </a:solidFill>
                <a:effectLst/>
                <a:latin typeface="Comic Sans MS" pitchFamily="66" charset="0"/>
              </a:rPr>
              <a:t>pracovný </a:t>
            </a:r>
            <a:r>
              <a:rPr lang="sk-SK" sz="3100" b="0" dirty="0">
                <a:solidFill>
                  <a:srgbClr val="FFC000"/>
                </a:solidFill>
                <a:effectLst/>
                <a:latin typeface="Comic Sans MS" pitchFamily="66" charset="0"/>
              </a:rPr>
              <a:t>odev zdarma</a:t>
            </a:r>
            <a:r>
              <a:rPr lang="sk-SK" sz="3100" b="0" dirty="0">
                <a:solidFill>
                  <a:schemeClr val="accent2">
                    <a:lumMod val="75000"/>
                  </a:schemeClr>
                </a:solidFill>
                <a:effectLst/>
                <a:latin typeface="Comic Sans MS" pitchFamily="66" charset="0"/>
              </a:rPr>
              <a:t/>
            </a:r>
            <a:br>
              <a:rPr lang="sk-SK" sz="3100" b="0" dirty="0">
                <a:solidFill>
                  <a:schemeClr val="accent2">
                    <a:lumMod val="75000"/>
                  </a:schemeClr>
                </a:solidFill>
                <a:effectLst/>
                <a:latin typeface="Comic Sans MS" pitchFamily="66" charset="0"/>
              </a:rPr>
            </a:br>
            <a:r>
              <a:rPr lang="sk-SK" sz="3100" b="0" dirty="0" smtClean="0">
                <a:solidFill>
                  <a:schemeClr val="accent2">
                    <a:lumMod val="75000"/>
                  </a:schemeClr>
                </a:solidFill>
                <a:effectLst/>
                <a:latin typeface="Comic Sans MS" pitchFamily="66" charset="0"/>
              </a:rPr>
              <a:t/>
            </a:r>
            <a:br>
              <a:rPr lang="sk-SK" sz="3100" b="0" dirty="0" smtClean="0">
                <a:solidFill>
                  <a:schemeClr val="accent2">
                    <a:lumMod val="75000"/>
                  </a:schemeClr>
                </a:solidFill>
                <a:effectLst/>
                <a:latin typeface="Comic Sans MS" pitchFamily="66" charset="0"/>
              </a:rPr>
            </a:br>
            <a:r>
              <a:rPr lang="sk-SK" sz="3100" b="0" dirty="0" smtClean="0">
                <a:solidFill>
                  <a:schemeClr val="accent2">
                    <a:lumMod val="75000"/>
                  </a:schemeClr>
                </a:solidFill>
                <a:effectLst/>
                <a:latin typeface="Comic Sans MS" pitchFamily="66" charset="0"/>
                <a:sym typeface="Wingdings" pitchFamily="2" charset="2"/>
              </a:rPr>
              <a:t> </a:t>
            </a:r>
            <a:r>
              <a:rPr lang="sk-SK" sz="3100" b="0" dirty="0" smtClean="0">
                <a:solidFill>
                  <a:srgbClr val="00B050"/>
                </a:solidFill>
                <a:effectLst/>
                <a:latin typeface="Comic Sans MS" pitchFamily="66" charset="0"/>
              </a:rPr>
              <a:t>možnosť využívať telocvičňu</a:t>
            </a:r>
            <a:r>
              <a:rPr lang="sk-SK" sz="3100" b="0" i="1" dirty="0" smtClean="0">
                <a:solidFill>
                  <a:srgbClr val="00B050"/>
                </a:solidFill>
                <a:effectLst/>
                <a:latin typeface="Comic Sans MS" pitchFamily="66" charset="0"/>
              </a:rPr>
              <a:t/>
            </a:r>
            <a:br>
              <a:rPr lang="sk-SK" sz="3100" b="0" i="1" dirty="0" smtClean="0">
                <a:solidFill>
                  <a:srgbClr val="00B050"/>
                </a:solidFill>
                <a:effectLst/>
                <a:latin typeface="Comic Sans MS" pitchFamily="66" charset="0"/>
              </a:rPr>
            </a:br>
            <a:r>
              <a:rPr lang="sk-SK" sz="2700" dirty="0">
                <a:effectLst/>
                <a:latin typeface="Comic Sans MS" pitchFamily="66" charset="0"/>
              </a:rPr>
              <a:t/>
            </a:r>
            <a:br>
              <a:rPr lang="sk-SK" sz="2700" dirty="0">
                <a:effectLst/>
                <a:latin typeface="Comic Sans MS" pitchFamily="66" charset="0"/>
              </a:rPr>
            </a:br>
            <a:r>
              <a:rPr lang="sk-SK" sz="2700" dirty="0">
                <a:effectLst/>
              </a:rPr>
              <a:t/>
            </a:r>
            <a:br>
              <a:rPr lang="sk-SK" sz="2700" dirty="0">
                <a:effectLst/>
              </a:rPr>
            </a:br>
            <a:r>
              <a:rPr lang="sk-SK" sz="2000" b="0" dirty="0">
                <a:effectLst/>
                <a:latin typeface="Comic Sans MS" pitchFamily="66" charset="0"/>
              </a:rPr>
              <a:t/>
            </a:r>
            <a:br>
              <a:rPr lang="sk-SK" sz="2000" b="0" dirty="0">
                <a:effectLst/>
                <a:latin typeface="Comic Sans MS" pitchFamily="66" charset="0"/>
              </a:rPr>
            </a:br>
            <a:endParaRPr lang="sk-SK" sz="2000" b="0" dirty="0">
              <a:effectLst>
                <a:reflection blurRad="6350" endPos="0" dir="5400000" sy="-100000" algn="bl" rotWithShape="0"/>
              </a:effectLst>
              <a:latin typeface="Comic Sans MS" pitchFamily="66" charset="0"/>
            </a:endParaRP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043608" y="285728"/>
            <a:ext cx="7224073" cy="785818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rmAutofit fontScale="55000" lnSpcReduction="20000"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sk-SK" sz="5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endPos="0" dir="5400000" sy="-100000" algn="bl" rotWithShape="0"/>
                </a:effectLst>
                <a:latin typeface="Comic Sans MS" pitchFamily="66" charset="0"/>
              </a:rPr>
              <a:t>NAŠA ŠKOLA VÁM PONÚKA:</a:t>
            </a:r>
            <a:r>
              <a:rPr lang="sk-SK" sz="4400" dirty="0" smtClean="0">
                <a:solidFill>
                  <a:schemeClr val="accent1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</a:rPr>
              <a:t/>
            </a:r>
            <a:br>
              <a:rPr lang="sk-SK" sz="4400" dirty="0" smtClean="0">
                <a:solidFill>
                  <a:schemeClr val="accent1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</a:rPr>
            </a:br>
            <a:endParaRPr lang="sk-SK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1204" name="Obrázok 3" descr="P109067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525" y="1412875"/>
            <a:ext cx="3206750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578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000125"/>
            <a:ext cx="8858250" cy="5500688"/>
          </a:xfrm>
          <a:ln>
            <a:miter lim="800000"/>
            <a:headEnd/>
            <a:tailEnd/>
          </a:ln>
          <a:extLst/>
        </p:spPr>
        <p:txBody>
          <a:bodyPr>
            <a:normAutofit/>
          </a:bodyPr>
          <a:lstStyle/>
          <a:p>
            <a:pPr marL="320040" indent="-320040" algn="l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sk-SK" sz="2000" b="0" dirty="0">
              <a:effectLst>
                <a:reflection blurRad="6350" endPos="0" dir="5400000" sy="-100000" algn="bl" rotWithShape="0"/>
              </a:effectLst>
              <a:latin typeface="Comic Sans MS" pitchFamily="66" charset="0"/>
            </a:endParaRP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251520" y="285728"/>
            <a:ext cx="8784976" cy="785818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rmAutofit fontScale="55000" lnSpcReduction="20000"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sk-SK" sz="5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endPos="0" dir="5400000" sy="-100000" algn="bl" rotWithShape="0"/>
                </a:effectLst>
                <a:latin typeface="Comic Sans MS" pitchFamily="66" charset="0"/>
              </a:rPr>
              <a:t>NAŠA ŠKOLA VÁM PONÚKA:</a:t>
            </a:r>
            <a:r>
              <a:rPr lang="sk-SK" sz="4400" dirty="0" smtClean="0">
                <a:solidFill>
                  <a:schemeClr val="accent1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</a:rPr>
              <a:t/>
            </a:r>
            <a:br>
              <a:rPr lang="sk-SK" sz="4400" dirty="0" smtClean="0">
                <a:solidFill>
                  <a:schemeClr val="accent1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</a:rPr>
            </a:br>
            <a:endParaRPr lang="sk-SK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2228" name="Picture 2" descr="C:\Users\ucitel\AppData\Local\Temp\Rar$DIa0.200\promo_plavec_(sj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575" y="733425"/>
            <a:ext cx="7562850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38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000125"/>
            <a:ext cx="8858250" cy="5500688"/>
          </a:xfrm>
          <a:ln>
            <a:miter lim="800000"/>
            <a:headEnd/>
            <a:tailEnd/>
          </a:ln>
          <a:extLst/>
        </p:spPr>
        <p:txBody>
          <a:bodyPr>
            <a:normAutofit/>
          </a:bodyPr>
          <a:lstStyle/>
          <a:p>
            <a:pPr marL="320040" indent="-320040" algn="l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endParaRPr lang="sk-SK" sz="2000" b="0" dirty="0">
              <a:effectLst>
                <a:reflection blurRad="6350" endPos="0" dir="5400000" sy="-100000" algn="bl" rotWithShape="0"/>
              </a:effectLst>
              <a:latin typeface="Comic Sans MS" pitchFamily="66" charset="0"/>
            </a:endParaRP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043608" y="285728"/>
            <a:ext cx="7224073" cy="785818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rmAutofit fontScale="55000" lnSpcReduction="20000"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sk-SK" sz="51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endPos="0" dir="5400000" sy="-100000" algn="bl" rotWithShape="0"/>
                </a:effectLst>
                <a:latin typeface="Comic Sans MS" pitchFamily="66" charset="0"/>
              </a:rPr>
              <a:t>NAŠA ŠKOLA VÁM PONÚKA:</a:t>
            </a:r>
            <a:r>
              <a:rPr lang="sk-SK" sz="4400" dirty="0" smtClean="0">
                <a:solidFill>
                  <a:schemeClr val="accent1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</a:rPr>
              <a:t/>
            </a:r>
            <a:br>
              <a:rPr lang="sk-SK" sz="4400" dirty="0" smtClean="0">
                <a:solidFill>
                  <a:schemeClr val="accent1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</a:rPr>
            </a:br>
            <a:endParaRPr lang="sk-SK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952500"/>
            <a:ext cx="7345362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38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034" y="1844824"/>
            <a:ext cx="8072494" cy="5184576"/>
          </a:xfrm>
          <a:ln>
            <a:miter lim="800000"/>
            <a:headEnd/>
            <a:tailEnd/>
          </a:ln>
          <a:extLst/>
        </p:spPr>
        <p:txBody>
          <a:bodyPr>
            <a:normAutofit fontScale="90000"/>
          </a:bodyPr>
          <a:lstStyle/>
          <a:p>
            <a:pPr marL="320040" indent="-320040" algn="l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> ELEKTROTECHNIK – získanie osvedčenia </a:t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> </a:t>
            </a: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>   o odbornej spôsobilosti (§21)</a:t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> ČAŠNÍK – barmanský kurz, someliersky kurz</a:t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> </a:t>
            </a: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>                    a kurz  baristu, </a:t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></a:t>
            </a:r>
            <a:r>
              <a:rPr lang="sk-SK" sz="2400" b="0" dirty="0" smtClean="0">
                <a:effectLst/>
                <a:latin typeface="Comic Sans MS" pitchFamily="66" charset="0"/>
              </a:rPr>
              <a:t> NÁSTROJÁR – zaručená práca </a:t>
            </a:r>
            <a:br>
              <a:rPr lang="sk-SK" sz="2400" b="0" dirty="0" smtClean="0">
                <a:effectLst/>
                <a:latin typeface="Comic Sans MS" pitchFamily="66" charset="0"/>
              </a:rPr>
            </a:br>
            <a:r>
              <a:rPr lang="sk-SK" sz="2400" b="0" dirty="0">
                <a:effectLst/>
                <a:latin typeface="Comic Sans MS" pitchFamily="66" charset="0"/>
              </a:rPr>
              <a:t> </a:t>
            </a:r>
            <a:r>
              <a:rPr lang="sk-SK" sz="2400" b="0" dirty="0" smtClean="0">
                <a:effectLst/>
                <a:latin typeface="Comic Sans MS" pitchFamily="66" charset="0"/>
              </a:rPr>
              <a:t>   po absolvovaní štúdia v SEZ Krompachy a.s. </a:t>
            </a: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 </a:t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</a:b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> mimoriadne prospechové štipendia, sociálne štipendia </a:t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>    a vreckové  žiakov z praxe</a:t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> </a:t>
            </a:r>
            <a: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>možnosť ubytovania na ubytovni </a:t>
            </a: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>školy</a:t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> navštevovanie zaujímavých krúžkov </a:t>
            </a:r>
            <a:b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  <a:t/>
            </a:r>
            <a:br>
              <a:rPr lang="sk-SK" sz="2400" b="0" dirty="0" smtClean="0">
                <a:solidFill>
                  <a:schemeClr val="accent2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  <a:sym typeface="Wingdings" pitchFamily="2" charset="2"/>
              </a:rPr>
            </a:br>
            <a:endParaRPr lang="sk-SK" sz="2400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285852" y="357166"/>
            <a:ext cx="6629400" cy="1066688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rmAutofit/>
          </a:bodyPr>
          <a:lstStyle/>
          <a:p>
            <a:pPr algn="ctr"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sk-SK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endPos="0" dir="5400000" sy="-100000" algn="bl" rotWithShape="0"/>
                </a:effectLst>
                <a:latin typeface="Comic Sans MS" pitchFamily="66" charset="0"/>
              </a:rPr>
              <a:t>Ďalšie výhody počas štúdia:</a:t>
            </a:r>
            <a:r>
              <a:rPr lang="sk-SK" sz="1600" dirty="0" smtClean="0">
                <a:solidFill>
                  <a:schemeClr val="accent1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</a:rPr>
              <a:t/>
            </a:r>
            <a:br>
              <a:rPr lang="sk-SK" sz="1600" dirty="0" smtClean="0">
                <a:solidFill>
                  <a:schemeClr val="accent1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</a:rPr>
            </a:br>
            <a:endParaRPr lang="sk-SK" sz="16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eaLnBrk="1" fontAlgn="auto" hangingPunct="1">
              <a:buClr>
                <a:schemeClr val="accent6">
                  <a:lumMod val="75000"/>
                </a:schemeClr>
              </a:buClr>
              <a:defRPr/>
            </a:pPr>
            <a:endParaRPr lang="sk-SK" dirty="0"/>
          </a:p>
        </p:txBody>
      </p:sp>
    </p:spTree>
  </p:cSld>
  <p:clrMapOvr>
    <a:masterClrMapping/>
  </p:clrMapOvr>
  <p:transition spd="slow" advTm="6128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05064"/>
            <a:ext cx="3816350" cy="2663825"/>
          </a:xfrm>
          <a:prstGeom prst="rect">
            <a:avLst/>
          </a:prstGeom>
          <a:noFill/>
          <a:ln>
            <a:noFill/>
          </a:ln>
          <a:effectLst>
            <a:glow rad="1905000">
              <a:schemeClr val="bg1"/>
            </a:glow>
            <a:outerShdw dist="35921" dir="2700000" algn="ctr" rotWithShape="0">
              <a:schemeClr val="bg2"/>
            </a:outerShdw>
            <a:reflection endPos="0" dir="5400000" sy="-100000" algn="bl" rotWithShape="0"/>
            <a:softEdge rad="3302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457200" y="2133600"/>
            <a:ext cx="8218488" cy="503238"/>
          </a:xfrm>
        </p:spPr>
        <p:txBody>
          <a:bodyPr rtlCol="0">
            <a:normAutofit fontScale="25000" lnSpcReduction="20000"/>
          </a:bodyPr>
          <a:lstStyle/>
          <a:p>
            <a:pPr marL="420624" indent="-384048" algn="just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2"/>
              <a:buNone/>
              <a:defRPr/>
            </a:pPr>
            <a:r>
              <a:rPr lang="sk-SK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  </a:t>
            </a:r>
            <a:r>
              <a:rPr lang="sk-SK" sz="1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Vznik v roku 1957 </a:t>
            </a:r>
          </a:p>
          <a:p>
            <a:pPr marL="420624" indent="-384048" algn="just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2"/>
              <a:buNone/>
              <a:defRPr/>
            </a:pPr>
            <a:endParaRPr lang="sk-SK" sz="1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</a:endParaRPr>
          </a:p>
          <a:p>
            <a:pPr marL="420624" indent="-384048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2"/>
              <a:buNone/>
              <a:defRPr/>
            </a:pPr>
            <a:r>
              <a:rPr lang="sk-SK" sz="1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	1.september 2008 - škola sa stáva samostatným právnym subjektom. Zriaďovateľom je SEZ a.s. Krompachy. </a:t>
            </a:r>
          </a:p>
          <a:p>
            <a:pPr marL="420624" indent="-384048" algn="just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2"/>
              <a:buNone/>
              <a:defRPr/>
            </a:pPr>
            <a:r>
              <a:rPr lang="sk-SK" sz="1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                   </a:t>
            </a:r>
          </a:p>
          <a:p>
            <a:pPr marL="420624" indent="-384048" algn="just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sk-SK" sz="1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  </a:t>
            </a:r>
          </a:p>
          <a:p>
            <a:pPr marL="420624" indent="-384048" algn="just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2" pitchFamily="18" charset="2"/>
              <a:buNone/>
              <a:defRPr/>
            </a:pPr>
            <a:endParaRPr lang="cs-CZ" sz="3200" b="1" dirty="0" smtClean="0">
              <a:solidFill>
                <a:srgbClr val="2A00A2"/>
              </a:solidFill>
              <a:latin typeface="Comic Sans MS" pitchFamily="66" charset="0"/>
            </a:endParaRPr>
          </a:p>
          <a:p>
            <a:pPr marL="420624" indent="-384048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2"/>
              <a:buNone/>
              <a:defRPr/>
            </a:pPr>
            <a:endParaRPr lang="sk-SK" sz="3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054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1628800"/>
            <a:ext cx="7342584" cy="4536503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 marL="420624" indent="-384048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sk-SK" sz="4000" dirty="0" smtClean="0"/>
              <a:t/>
            </a:r>
            <a:br>
              <a:rPr lang="sk-SK" sz="4000" dirty="0" smtClean="0"/>
            </a:br>
            <a:r>
              <a:rPr lang="sk-SK" sz="4000" dirty="0" err="1" smtClean="0">
                <a:solidFill>
                  <a:srgbClr val="FF0000"/>
                </a:solidFill>
                <a:hlinkClick r:id="rId2"/>
              </a:rPr>
              <a:t>www.ssoskromp.edu.sk</a:t>
            </a:r>
            <a:r>
              <a:rPr lang="sk-SK" sz="4000" dirty="0" smtClean="0">
                <a:solidFill>
                  <a:srgbClr val="FF0000"/>
                </a:solidFill>
              </a:rPr>
              <a:t/>
            </a:r>
            <a:br>
              <a:rPr lang="sk-SK" sz="4000" dirty="0" smtClean="0">
                <a:solidFill>
                  <a:srgbClr val="FF0000"/>
                </a:solidFill>
              </a:rPr>
            </a:br>
            <a:r>
              <a:rPr lang="sk-SK" sz="4000" dirty="0" smtClean="0"/>
              <a:t/>
            </a:r>
            <a:br>
              <a:rPr lang="sk-SK" sz="4000" dirty="0" smtClean="0"/>
            </a:br>
            <a:r>
              <a:rPr lang="sk-SK" sz="4000" dirty="0" smtClean="0"/>
              <a:t/>
            </a:r>
            <a:br>
              <a:rPr lang="sk-SK" sz="4000" dirty="0" smtClean="0"/>
            </a:br>
            <a:r>
              <a:rPr lang="sk-SK" sz="4000" dirty="0" smtClean="0">
                <a:hlinkClick r:id="rId3"/>
              </a:rPr>
              <a:t>http://ssos.edupage.org</a:t>
            </a:r>
            <a:r>
              <a:rPr lang="sk-SK" dirty="0" smtClean="0"/>
              <a:t/>
            </a:r>
            <a:br>
              <a:rPr lang="sk-SK" dirty="0" smtClean="0"/>
            </a:b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250825" y="260350"/>
            <a:ext cx="8497888" cy="1066800"/>
          </a:xfrm>
        </p:spPr>
        <p:txBody>
          <a:bodyPr rtlCol="0">
            <a:normAutofit/>
          </a:bodyPr>
          <a:lstStyle/>
          <a:p>
            <a:pPr algn="ctr" eaLnBrk="1" fontAlgn="auto" hangingPunct="1">
              <a:buClr>
                <a:schemeClr val="accent6">
                  <a:lumMod val="75000"/>
                </a:schemeClr>
              </a:buClr>
              <a:defRPr/>
            </a:pPr>
            <a:r>
              <a:rPr lang="sk-SK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VIAC INFORMÁCIÍ O NAŠEJ ŠKOLE NÁJDETE NA: </a:t>
            </a:r>
            <a:endParaRPr lang="sk-SK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 advTm="6044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742"/>
            <a:ext cx="9144000" cy="6854258"/>
          </a:xfrm>
          <a:prstGeom prst="rect">
            <a:avLst/>
          </a:prstGeom>
          <a:noFill/>
          <a:ln>
            <a:noFill/>
          </a:ln>
          <a:effectLst>
            <a:softEdge rad="3048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457200" y="692150"/>
            <a:ext cx="8229600" cy="5434013"/>
          </a:xfrm>
        </p:spPr>
        <p:txBody>
          <a:bodyPr rtlCol="0">
            <a:normAutofit/>
          </a:bodyPr>
          <a:lstStyle/>
          <a:p>
            <a:pPr marL="420624" indent="-18288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2"/>
              <a:buChar char=""/>
              <a:defRPr/>
            </a:pPr>
            <a:endParaRPr lang="sk-SK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sk-SK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Vážený rodičia</a:t>
            </a:r>
          </a:p>
          <a:p>
            <a:pPr marL="4572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sk-SK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MILÍ UCHÁDZAČI O ŠTÚDIUM, </a:t>
            </a:r>
          </a:p>
          <a:p>
            <a:pPr marL="4572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sk-SK" sz="28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45720" indent="0" algn="just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sk-SK" b="1" dirty="0" smtClean="0">
                <a:solidFill>
                  <a:srgbClr val="FF0000"/>
                </a:solidFill>
                <a:latin typeface="Comic Sans MS" pitchFamily="66" charset="0"/>
              </a:rPr>
              <a:t>dovoľte</a:t>
            </a:r>
            <a:r>
              <a:rPr lang="sk-SK" b="1" dirty="0">
                <a:solidFill>
                  <a:srgbClr val="FF0000"/>
                </a:solidFill>
                <a:latin typeface="Comic Sans MS" pitchFamily="66" charset="0"/>
              </a:rPr>
              <a:t>, aby sme Vás informovali </a:t>
            </a:r>
            <a:endParaRPr lang="sk-SK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45720" indent="0" algn="just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sk-SK" b="1" dirty="0" smtClean="0">
                <a:solidFill>
                  <a:srgbClr val="FF0000"/>
                </a:solidFill>
                <a:latin typeface="Comic Sans MS" pitchFamily="66" charset="0"/>
              </a:rPr>
              <a:t>o </a:t>
            </a:r>
            <a:r>
              <a:rPr lang="sk-SK" b="1" dirty="0">
                <a:solidFill>
                  <a:srgbClr val="FF0000"/>
                </a:solidFill>
                <a:latin typeface="Comic Sans MS" pitchFamily="66" charset="0"/>
              </a:rPr>
              <a:t>možnostiach štúdia na našej strednej škole, ktorá Vás pripraví do zamestnania pomocou </a:t>
            </a:r>
            <a:r>
              <a:rPr lang="sk-SK" b="1" dirty="0" smtClean="0">
                <a:solidFill>
                  <a:srgbClr val="FF0000"/>
                </a:solidFill>
                <a:latin typeface="Comic Sans MS" pitchFamily="66" charset="0"/>
              </a:rPr>
              <a:t>praxe vykonávanej </a:t>
            </a:r>
            <a:r>
              <a:rPr lang="sk-SK" b="1" dirty="0">
                <a:solidFill>
                  <a:srgbClr val="FF0000"/>
                </a:solidFill>
                <a:latin typeface="Comic Sans MS" pitchFamily="66" charset="0"/>
              </a:rPr>
              <a:t>v škole a externých </a:t>
            </a:r>
            <a:r>
              <a:rPr lang="sk-SK" b="1" dirty="0" smtClean="0">
                <a:solidFill>
                  <a:srgbClr val="FF0000"/>
                </a:solidFill>
                <a:latin typeface="Comic Sans MS" pitchFamily="66" charset="0"/>
              </a:rPr>
              <a:t>organizáciách</a:t>
            </a:r>
            <a:r>
              <a:rPr lang="sk-SK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sk-SK" b="1" dirty="0" smtClean="0">
                <a:solidFill>
                  <a:srgbClr val="FF0000"/>
                </a:solidFill>
                <a:latin typeface="Comic Sans MS" pitchFamily="66" charset="0"/>
              </a:rPr>
              <a:t>podľa </a:t>
            </a:r>
            <a:r>
              <a:rPr lang="sk-SK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študijného</a:t>
            </a:r>
            <a:r>
              <a:rPr lang="sk-SK" b="1" dirty="0" smtClean="0">
                <a:solidFill>
                  <a:srgbClr val="FF0000"/>
                </a:solidFill>
                <a:latin typeface="Comic Sans MS" pitchFamily="66" charset="0"/>
              </a:rPr>
              <a:t> alebo </a:t>
            </a:r>
            <a:r>
              <a:rPr lang="sk-SK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učebného</a:t>
            </a:r>
            <a:r>
              <a:rPr lang="sk-SK" b="1" dirty="0" smtClean="0">
                <a:solidFill>
                  <a:srgbClr val="FF0000"/>
                </a:solidFill>
                <a:latin typeface="Comic Sans MS" pitchFamily="66" charset="0"/>
              </a:rPr>
              <a:t> odboru.</a:t>
            </a:r>
          </a:p>
          <a:p>
            <a:pPr marL="4572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sk-SK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45720" indent="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sk-SK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 spd="slow" advTm="6898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ok 9"/>
          <p:cNvPicPr>
            <a:picLocks noChangeAspect="1"/>
          </p:cNvPicPr>
          <p:nvPr/>
        </p:nvPicPr>
        <p:blipFill>
          <a:blip r:embed="rId2" cstate="print"/>
          <a:srcRect l="290" t="6671" r="-290" b="24400"/>
          <a:stretch>
            <a:fillRect/>
          </a:stretch>
        </p:blipFill>
        <p:spPr bwMode="auto">
          <a:xfrm>
            <a:off x="-6350" y="4654550"/>
            <a:ext cx="485775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0" y="3420"/>
            <a:ext cx="9144000" cy="1409355"/>
          </a:xfr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/>
          <a:lstStyle/>
          <a:p>
            <a:pPr marL="46037" indent="0" algn="ctr">
              <a:buFont typeface="Georgia" pitchFamily="18" charset="0"/>
              <a:buNone/>
              <a:defRPr/>
            </a:pPr>
            <a:r>
              <a:rPr lang="sk-SK" sz="28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Slávnostné otvorenie nového školského roka     2015 / 2016 s novým názvom</a:t>
            </a:r>
          </a:p>
          <a:p>
            <a:pPr marL="46037" indent="0" algn="ctr">
              <a:buFont typeface="Georgia" pitchFamily="18" charset="0"/>
              <a:buNone/>
              <a:defRPr/>
            </a:pPr>
            <a:r>
              <a:rPr lang="sk-SK" sz="28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Súkromná spojená škola SEZ Krompachy</a:t>
            </a:r>
            <a:endParaRPr lang="sk-SK" sz="2800" b="1" dirty="0"/>
          </a:p>
        </p:txBody>
      </p:sp>
      <p:pic>
        <p:nvPicPr>
          <p:cNvPr id="11270" name="Obrázok 5"/>
          <p:cNvPicPr>
            <a:picLocks noChangeAspect="1"/>
          </p:cNvPicPr>
          <p:nvPr/>
        </p:nvPicPr>
        <p:blipFill>
          <a:blip r:embed="rId3" cstate="print"/>
          <a:srcRect l="8904" r="2908"/>
          <a:stretch>
            <a:fillRect/>
          </a:stretch>
        </p:blipFill>
        <p:spPr bwMode="auto">
          <a:xfrm>
            <a:off x="1692275" y="1412875"/>
            <a:ext cx="5616575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Obrázok 8"/>
          <p:cNvPicPr>
            <a:picLocks noChangeAspect="1"/>
          </p:cNvPicPr>
          <p:nvPr/>
        </p:nvPicPr>
        <p:blipFill>
          <a:blip r:embed="rId4" cstate="print"/>
          <a:srcRect t="15935" b="6165"/>
          <a:stretch>
            <a:fillRect/>
          </a:stretch>
        </p:blipFill>
        <p:spPr bwMode="auto">
          <a:xfrm>
            <a:off x="4814888" y="4665663"/>
            <a:ext cx="4329112" cy="224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6237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49725"/>
            <a:ext cx="4932363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4149725"/>
            <a:ext cx="4211637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288" y="0"/>
            <a:ext cx="7859712" cy="980728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sk-SK" sz="36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sk-SK" sz="36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sk-SK" sz="31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V šk. roku </a:t>
            </a:r>
            <a:r>
              <a:rPr lang="sk-SK" sz="3100" dirty="0" smtClean="0">
                <a:solidFill>
                  <a:srgbClr val="FF0000"/>
                </a:solidFill>
                <a:latin typeface="Comic Sans MS" pitchFamily="66" charset="0"/>
              </a:rPr>
              <a:t>2016/2017</a:t>
            </a:r>
            <a:r>
              <a:rPr lang="sk-SK" sz="31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 Vám ponúkame štúdium v týchto odboroch:</a:t>
            </a:r>
            <a:r>
              <a:rPr lang="sk-SK" sz="48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/>
            </a:r>
            <a:br>
              <a:rPr lang="sk-SK" sz="4800" dirty="0" smtClean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</a:b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3"/>
          </p:nvPr>
        </p:nvSpPr>
        <p:spPr>
          <a:xfrm>
            <a:off x="1127125" y="1341438"/>
            <a:ext cx="7859713" cy="2032000"/>
          </a:xfrm>
        </p:spPr>
        <p:txBody>
          <a:bodyPr rtlCol="0">
            <a:noAutofit/>
          </a:bodyPr>
          <a:lstStyle/>
          <a:p>
            <a:pPr marL="420624" indent="-384048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2"/>
              <a:buNone/>
              <a:defRPr/>
            </a:pPr>
            <a:r>
              <a:rPr lang="sk-SK" sz="20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</a:p>
          <a:p>
            <a:pPr marL="420624" indent="-384048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2"/>
              <a:buChar char=""/>
              <a:defRPr/>
            </a:pPr>
            <a:r>
              <a:rPr lang="sk-SK" sz="20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MECHANIK POČÍTAČOVÝCH SIETÍ</a:t>
            </a:r>
          </a:p>
          <a:p>
            <a:pPr marL="420624" indent="-384048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2"/>
              <a:buChar char=""/>
              <a:defRPr/>
            </a:pPr>
            <a:r>
              <a:rPr lang="sk-SK" sz="20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PRACOVNÍK MARKETINGU</a:t>
            </a:r>
          </a:p>
          <a:p>
            <a:pPr marL="420624" indent="-384048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2"/>
              <a:buChar char=""/>
              <a:defRPr/>
            </a:pPr>
            <a:r>
              <a:rPr lang="sk-SK" sz="20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MECHANIK ELEKTROTECHNIK</a:t>
            </a:r>
          </a:p>
          <a:p>
            <a:pPr marL="420624" indent="-384048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2"/>
              <a:buNone/>
              <a:defRPr/>
            </a:pPr>
            <a:r>
              <a:rPr lang="sk-SK" sz="2000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                           </a:t>
            </a:r>
            <a:r>
              <a:rPr lang="sk-SK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 </a:t>
            </a:r>
            <a:endParaRPr lang="sk-SK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29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854347">
            <a:off x="301625" y="3602038"/>
            <a:ext cx="831850" cy="109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78292">
            <a:off x="3954463" y="3692525"/>
            <a:ext cx="847725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513" y="3870325"/>
            <a:ext cx="882650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109462">
            <a:off x="1285875" y="4040188"/>
            <a:ext cx="863600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78163" y="4478338"/>
            <a:ext cx="877887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452797">
            <a:off x="8145463" y="3687763"/>
            <a:ext cx="850900" cy="111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0" name="Picture 1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660853">
            <a:off x="6345238" y="3933825"/>
            <a:ext cx="877887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1" name="Picture 1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-318086">
            <a:off x="5508625" y="3060700"/>
            <a:ext cx="879475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2" name="Picture 1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461125" y="2686050"/>
            <a:ext cx="863600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3" name="Picture 1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-1089983">
            <a:off x="7216775" y="3424238"/>
            <a:ext cx="8509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4" name="Picture 1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-640740">
            <a:off x="2943225" y="3324225"/>
            <a:ext cx="873125" cy="114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5" name="Picture 1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848945">
            <a:off x="7288213" y="2093913"/>
            <a:ext cx="850900" cy="111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6" name="Picture 18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075613" y="2484438"/>
            <a:ext cx="877887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7" name="Picture 19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rot="421551">
            <a:off x="8262938" y="1411288"/>
            <a:ext cx="811212" cy="106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8" name="Picture 20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-825086">
            <a:off x="4838700" y="3883025"/>
            <a:ext cx="86360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5724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3863" y="1700213"/>
            <a:ext cx="2195512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2008291">
            <a:off x="5246688" y="2794000"/>
            <a:ext cx="252412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3933825"/>
            <a:ext cx="1679575" cy="231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836712"/>
            <a:ext cx="9036496" cy="4104456"/>
          </a:xfrm>
          <a:ln>
            <a:miter lim="800000"/>
            <a:headEnd/>
            <a:tailEnd/>
          </a:ln>
          <a:extLst/>
        </p:spPr>
        <p:txBody>
          <a:bodyPr>
            <a:normAutofit fontScale="90000"/>
          </a:bodyPr>
          <a:lstStyle/>
          <a:p>
            <a:pPr marL="0" indent="0" algn="l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sk-SK" sz="1800" dirty="0" smtClean="0"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  Absolventi  </a:t>
            </a:r>
            <a:r>
              <a:rPr lang="sk-SK" sz="1800" dirty="0"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tohto študijného odboru sú kvalifikovaní pracovníci, ktorí majú vedomosti a zručnosti z oblasti: - spôsobu používania, spracovania a prenosu informácií,</a:t>
            </a:r>
            <a:br>
              <a:rPr lang="sk-SK" sz="1800" dirty="0"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</a:br>
            <a:r>
              <a:rPr lang="sk-SK" sz="1800" dirty="0"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- informačných technológií, </a:t>
            </a:r>
            <a:br>
              <a:rPr lang="sk-SK" sz="1800" dirty="0"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</a:br>
            <a:r>
              <a:rPr lang="sk-SK" sz="1800" dirty="0"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- hardvéru, softvéru počítača,</a:t>
            </a:r>
            <a:br>
              <a:rPr lang="sk-SK" sz="1800" dirty="0"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</a:br>
            <a:r>
              <a:rPr lang="sk-SK" sz="1800" dirty="0"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- počítačových sietí.</a:t>
            </a:r>
            <a:br>
              <a:rPr lang="sk-SK" sz="1800" dirty="0"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</a:br>
            <a:r>
              <a:rPr lang="sk-SK" sz="1800" dirty="0"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/>
            </a:r>
            <a:br>
              <a:rPr lang="sk-SK" sz="1800" dirty="0"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</a:br>
            <a:r>
              <a:rPr lang="sk-SK" sz="1800" dirty="0">
                <a:solidFill>
                  <a:schemeClr val="accent1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Predmety: </a:t>
            </a:r>
            <a:r>
              <a:rPr lang="sk-SK" sz="1800" dirty="0">
                <a:solidFill>
                  <a:schemeClr val="tx1"/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technické vybavenie počítačov, programové vybavenie počítačov, elektrické merania, elektronika.</a:t>
            </a:r>
            <a:br>
              <a:rPr lang="sk-SK" sz="1800" dirty="0">
                <a:solidFill>
                  <a:schemeClr val="tx1"/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</a:br>
            <a:r>
              <a:rPr lang="sk-SK" sz="1800" dirty="0"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/>
            </a:r>
            <a:br>
              <a:rPr lang="sk-SK" sz="1800" dirty="0"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</a:br>
            <a:r>
              <a:rPr lang="sk-SK" sz="1800" dirty="0">
                <a:solidFill>
                  <a:schemeClr val="accent1">
                    <a:lumMod val="7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Doklad o vzdelaní: </a:t>
            </a:r>
            <a:r>
              <a:rPr lang="sk-SK" sz="1800" dirty="0">
                <a:solidFill>
                  <a:schemeClr val="tx1"/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Maturitné </a:t>
            </a:r>
            <a:r>
              <a:rPr lang="sk-SK" sz="1800" dirty="0" smtClean="0">
                <a:solidFill>
                  <a:schemeClr val="tx1"/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vysvedčenie a </a:t>
            </a:r>
            <a:r>
              <a:rPr lang="sk-SK" sz="1800" dirty="0">
                <a:solidFill>
                  <a:schemeClr val="tx1"/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výučný </a:t>
            </a:r>
            <a:r>
              <a:rPr lang="sk-SK" sz="1800" dirty="0" smtClean="0">
                <a:solidFill>
                  <a:schemeClr val="tx1"/>
                </a:solidFill>
                <a:effectLst>
                  <a:reflection blurRad="6350" endPos="0" dir="5400000" sy="-100000" algn="bl" rotWithShape="0"/>
                </a:effectLst>
                <a:latin typeface="Comic Sans MS" pitchFamily="66" charset="0"/>
              </a:rPr>
              <a:t>list.</a:t>
            </a:r>
            <a:r>
              <a:rPr lang="sk-SK" sz="1800" dirty="0"/>
              <a:t/>
            </a:r>
            <a:br>
              <a:rPr lang="sk-SK" sz="1800" dirty="0"/>
            </a:br>
            <a:r>
              <a:rPr lang="sk-SK" sz="1800" dirty="0" smtClean="0"/>
              <a:t/>
            </a:r>
            <a:br>
              <a:rPr lang="sk-SK" sz="1800" dirty="0" smtClean="0"/>
            </a:br>
            <a:r>
              <a:rPr lang="sk-SK" sz="22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V čom sme vynikajúci ...</a:t>
            </a:r>
            <a:r>
              <a:rPr lang="sk-SK" sz="4000" dirty="0" smtClean="0">
                <a:solidFill>
                  <a:srgbClr val="C00000"/>
                </a:solidFill>
              </a:rPr>
              <a:t/>
            </a:r>
            <a:br>
              <a:rPr lang="sk-SK" sz="4000" dirty="0" smtClean="0">
                <a:solidFill>
                  <a:srgbClr val="C00000"/>
                </a:solidFill>
              </a:rPr>
            </a:br>
            <a:r>
              <a:rPr lang="sk-SK" sz="4000" dirty="0"/>
              <a:t/>
            </a:r>
            <a:br>
              <a:rPr lang="sk-SK" sz="4000" dirty="0"/>
            </a:br>
            <a:endParaRPr lang="sk-SK" sz="4000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79388" y="260350"/>
            <a:ext cx="9144000" cy="93662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2"/>
              <a:buNone/>
              <a:defRPr/>
            </a:pPr>
            <a:r>
              <a:rPr lang="sk-SK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MECHANIK POČÍTAČOVÝCH SIETÍ</a:t>
            </a:r>
            <a:endParaRPr lang="sk-SK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3319" name="BlokTextu 3"/>
          <p:cNvSpPr txBox="1">
            <a:spLocks noChangeArrowheads="1"/>
          </p:cNvSpPr>
          <p:nvPr/>
        </p:nvSpPr>
        <p:spPr bwMode="auto">
          <a:xfrm rot="-2193784">
            <a:off x="5680075" y="4564063"/>
            <a:ext cx="3502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sk-SK" altLang="en-US" sz="1400" b="1">
                <a:solidFill>
                  <a:srgbClr val="C00000"/>
                </a:solidFill>
              </a:rPr>
              <a:t>Prebieha vzdelávanie CISCO Akadémie</a:t>
            </a:r>
          </a:p>
          <a:p>
            <a:pPr algn="ctr" eaLnBrk="1" hangingPunct="1"/>
            <a:r>
              <a:rPr lang="sk-SK" altLang="en-US" sz="1400" b="1">
                <a:solidFill>
                  <a:srgbClr val="C00000"/>
                </a:solidFill>
              </a:rPr>
              <a:t> ukončené certifikátom CCNA</a:t>
            </a:r>
            <a:endParaRPr lang="en-US" altLang="en-US" sz="1400" b="1">
              <a:solidFill>
                <a:srgbClr val="C00000"/>
              </a:solidFill>
            </a:endParaRPr>
          </a:p>
        </p:txBody>
      </p:sp>
      <p:pic>
        <p:nvPicPr>
          <p:cNvPr id="1332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2152062">
            <a:off x="7331075" y="4973638"/>
            <a:ext cx="129540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11" descr="C:\foto ODV\foto IV. MPS\aktivita 1.1 MPS práca s vizualizérom\DSCF27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24125" y="3989388"/>
            <a:ext cx="2984500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2" name="BlokTextu 4"/>
          <p:cNvSpPr txBox="1">
            <a:spLocks noChangeArrowheads="1"/>
          </p:cNvSpPr>
          <p:nvPr/>
        </p:nvSpPr>
        <p:spPr bwMode="auto">
          <a:xfrm>
            <a:off x="17463" y="5984875"/>
            <a:ext cx="30749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sk-SK" altLang="en-US" sz="1400" b="1">
                <a:solidFill>
                  <a:srgbClr val="C00000"/>
                </a:solidFill>
              </a:rPr>
              <a:t>Bezplatne osvedčenie o odbornej </a:t>
            </a:r>
          </a:p>
          <a:p>
            <a:pPr algn="ctr" eaLnBrk="1" hangingPunct="1"/>
            <a:r>
              <a:rPr lang="sk-SK" altLang="en-US" sz="1400" b="1">
                <a:solidFill>
                  <a:srgbClr val="C00000"/>
                </a:solidFill>
              </a:rPr>
              <a:t>spôsobilosti v elektrotechnike</a:t>
            </a:r>
            <a:endParaRPr lang="en-US" altLang="en-US" sz="1400" b="1">
              <a:solidFill>
                <a:srgbClr val="C00000"/>
              </a:solidFill>
            </a:endParaRPr>
          </a:p>
        </p:txBody>
      </p:sp>
      <p:sp>
        <p:nvSpPr>
          <p:cNvPr id="13323" name="BlokTextu 5"/>
          <p:cNvSpPr txBox="1">
            <a:spLocks noChangeArrowheads="1"/>
          </p:cNvSpPr>
          <p:nvPr/>
        </p:nvSpPr>
        <p:spPr bwMode="auto">
          <a:xfrm rot="-1960614">
            <a:off x="3324225" y="2260600"/>
            <a:ext cx="43688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sk-SK" altLang="en-US" b="1">
                <a:solidFill>
                  <a:srgbClr val="FF0000"/>
                </a:solidFill>
              </a:rPr>
              <a:t>Vyučovanie sa realizuje pomocou IKT </a:t>
            </a:r>
          </a:p>
          <a:p>
            <a:pPr algn="ctr" eaLnBrk="1" hangingPunct="1"/>
            <a:r>
              <a:rPr lang="sk-SK" altLang="en-US" b="1">
                <a:solidFill>
                  <a:srgbClr val="FF0000"/>
                </a:solidFill>
              </a:rPr>
              <a:t>s moderným sftwérom</a:t>
            </a:r>
            <a:endParaRPr lang="en-US" alt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 advTm="6165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ka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2646</TotalTime>
  <Words>776</Words>
  <Application>Microsoft Office PowerPoint</Application>
  <PresentationFormat>Prezentácia na obrazovke (4:3)</PresentationFormat>
  <Paragraphs>155</Paragraphs>
  <Slides>50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50</vt:i4>
      </vt:variant>
    </vt:vector>
  </HeadingPairs>
  <TitlesOfParts>
    <vt:vector size="58" baseType="lpstr">
      <vt:lpstr>Arial</vt:lpstr>
      <vt:lpstr>Trebuchet MS</vt:lpstr>
      <vt:lpstr>Georgia</vt:lpstr>
      <vt:lpstr>Calibri</vt:lpstr>
      <vt:lpstr>Comic Sans MS</vt:lpstr>
      <vt:lpstr>Wingdings 2</vt:lpstr>
      <vt:lpstr>Wingdings</vt:lpstr>
      <vt:lpstr>Aerodynamika</vt:lpstr>
      <vt:lpstr>Súkromná spojená škola SEZ Krompachy</vt:lpstr>
      <vt:lpstr>Boli sme pre vás SSOŠ SEZ Krompachy             a od 1.9.2015 sme s vami ako                          Súkromná spojená škola SEZ Krompachy naše organizačné zložky sú : Súkromná stredná odborná škola  SEZ Krompachy Súkromné odborné učilište  SEZ Krompachy</vt:lpstr>
      <vt:lpstr>Snímka 3</vt:lpstr>
      <vt:lpstr>Snímka 4</vt:lpstr>
      <vt:lpstr>Snímka 5</vt:lpstr>
      <vt:lpstr>Snímka 6</vt:lpstr>
      <vt:lpstr>Snímka 7</vt:lpstr>
      <vt:lpstr> V šk. roku 2016/2017 Vám ponúkame štúdium v týchto odboroch: </vt:lpstr>
      <vt:lpstr>  Absolventi  tohto študijného odboru sú kvalifikovaní pracovníci, ktorí majú vedomosti a zručnosti z oblasti: - spôsobu používania, spracovania a prenosu informácií, - informačných technológií,  - hardvéru, softvéru počítača, - počítačových sietí.  Predmety: technické vybavenie počítačov, programové vybavenie počítačov, elektrické merania, elektronika.  Doklad o vzdelaní: Maturitné vysvedčenie a výučný list.  V čom sme vynikajúci ...  </vt:lpstr>
      <vt:lpstr>MECHANIK POČÍTAČOVÝCH SIETÍ </vt:lpstr>
      <vt:lpstr>Snímka 11</vt:lpstr>
      <vt:lpstr>V elektrotechnických odboroch sa žiaci podľa zamerania okrem iného vzdelávajú aj v oblasti komplexných moderných elektroinštalácií, k čomu patria domové elektroinštalácie , počítačové a dátové siete, zabezpečovacie a kamerové systémy, osvetľovacia technika, telefóny a dorozumievacie zariadenia, vzdialené ovládanie a iné.</vt:lpstr>
      <vt:lpstr>Absolventi ovládajú: - funkcie a konštrukcie rôznych typov    elektrických  strojov a prístrojov, - rozvod elektrickej energie, a zásady   jej využitia.    Predmety: základy elektrotechniky, elektrické merania, základy elektroniky, elektrické stroje a prístroje, využitie elektrickej energie, grafické systémy v  silnoprúdovej technike  Doklad o vzdelaní: výučný list, maturitné vysvedčenie </vt:lpstr>
      <vt:lpstr>Snímka 14</vt:lpstr>
      <vt:lpstr>MECHANIK ELEKTROTECHNIK </vt:lpstr>
      <vt:lpstr>                             - v cestovnom ruchu                           - obchod a služby                              - logistika   Odbor je zameraný na výchovu hotelovo a ekonomicky kvalifikovaných odborníkov s orientáciou na manažérske pôsobenie.   Predmety: ekonomika, marketing, služby a cestovný ruch, administratíva  a korešpondencia, účtovníctvo, hospodárska geografia, manažment a logistika.  Doklad o vzdelaní: maturitné vysvedčenie, výučný list   </vt:lpstr>
      <vt:lpstr>Absolventi samostatne obsluhujú zákazníkov, pripravujú miešané nápoje a dokončujú jedlá priamo pri stole.  Čapujú nápoje a ošetrujú ich.              Doklad o vzdelaní: výučný list </vt:lpstr>
      <vt:lpstr>Absolventi sú schopní pripravovať a ošetrovať základné druhy surovín určených k výrobe jedál. Vyrábajú  a expedujú teplé a studené jedlá, nápoje a dohotovujú jedlá.            Doklad o vzdelaní: výučný list  </vt:lpstr>
      <vt:lpstr>Snímka 19</vt:lpstr>
      <vt:lpstr>V súčasnej dobe je naša škola zapojená do projektu “Vzdelanie pre trh práce“, v rámci ktorého sa mení z tradičnej školy na modernú a naše vyučovanie je inovatívne, využívame veľa modernej technológie, pracujeme s počítačmi, interaktívnou tabuľou a robíme tak hodiny zaujímavejšími. </vt:lpstr>
      <vt:lpstr>http://www.ssoskromp.edu.sk/anglicko/home.html</vt:lpstr>
      <vt:lpstr>Európsky veľtrh Gaudeamus 2014</vt:lpstr>
      <vt:lpstr>   Deň otvorených dverí                     Lyžiarsky výcvik          Študentská kvapka krvi                    Plavecký výcvik </vt:lpstr>
      <vt:lpstr>     </vt:lpstr>
      <vt:lpstr>Snímka 25</vt:lpstr>
      <vt:lpstr>Snímka 26</vt:lpstr>
      <vt:lpstr>Snímka 27</vt:lpstr>
      <vt:lpstr>Snímka 28</vt:lpstr>
      <vt:lpstr>Pivný expert 2015 14.10.2015</vt:lpstr>
      <vt:lpstr>Beh ulicami Krompách 11.10.2015</vt:lpstr>
      <vt:lpstr>Snímka 31</vt:lpstr>
      <vt:lpstr>Snímka 32</vt:lpstr>
      <vt:lpstr>Snímka 33</vt:lpstr>
      <vt:lpstr>Snímka 34</vt:lpstr>
      <vt:lpstr>Snímka 35</vt:lpstr>
      <vt:lpstr>Snímka 36</vt:lpstr>
      <vt:lpstr>Snímka 37</vt:lpstr>
      <vt:lpstr>Snímka 38</vt:lpstr>
      <vt:lpstr>Snímka 39</vt:lpstr>
      <vt:lpstr>Snímka 40</vt:lpstr>
      <vt:lpstr>Snímka 41</vt:lpstr>
      <vt:lpstr>Snímka 42</vt:lpstr>
      <vt:lpstr>Snímka 43</vt:lpstr>
      <vt:lpstr>Snímka 44</vt:lpstr>
      <vt:lpstr>Snímka 45</vt:lpstr>
      <vt:lpstr> lyžiarsky výcvik   plavecký výcvik a zľavnený     vstup na krytú plaváreň   príspevok na stravovanie         pracovný odev zdarma   možnosť využívať telocvičňu    </vt:lpstr>
      <vt:lpstr>Snímka 47</vt:lpstr>
      <vt:lpstr>Snímka 48</vt:lpstr>
      <vt:lpstr>                                                              ELEKTROTECHNIK – získanie osvedčenia      o odbornej spôsobilosti (§21)   ČAŠNÍK – barmanský kurz, someliersky kurz                      a kurz  baristu,    NÁSTROJÁR – zaručená práca      po absolvovaní štúdia v SEZ Krompachy a.s.     mimoriadne prospechové štipendia, sociálne štipendia      a vreckové  žiakov z praxe   možnosť ubytovania na ubytovni školy   navštevovanie zaujímavých krúžkov    </vt:lpstr>
      <vt:lpstr> www.ssoskromp.edu.sk   http://ssos.edupage.org </vt:lpstr>
    </vt:vector>
  </TitlesOfParts>
  <Company>SEZ a.s.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Súkromná stredná odborná škola SEZ Krompachy</dc:title>
  <dc:creator>Ucitel</dc:creator>
  <cp:lastModifiedBy>lenovo_ntb</cp:lastModifiedBy>
  <cp:revision>258</cp:revision>
  <dcterms:created xsi:type="dcterms:W3CDTF">2012-10-16T07:39:30Z</dcterms:created>
  <dcterms:modified xsi:type="dcterms:W3CDTF">2016-02-15T17:59:19Z</dcterms:modified>
</cp:coreProperties>
</file>